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6"/>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8" r:id="rId15"/>
    <p:sldId id="372" r:id="rId16"/>
    <p:sldId id="380" r:id="rId17"/>
    <p:sldId id="308" r:id="rId18"/>
    <p:sldId id="273" r:id="rId19"/>
    <p:sldId id="275" r:id="rId20"/>
    <p:sldId id="274" r:id="rId21"/>
    <p:sldId id="357" r:id="rId22"/>
    <p:sldId id="322" r:id="rId23"/>
    <p:sldId id="309" r:id="rId24"/>
    <p:sldId id="281" r:id="rId25"/>
    <p:sldId id="280" r:id="rId26"/>
    <p:sldId id="278" r:id="rId27"/>
    <p:sldId id="358" r:id="rId28"/>
    <p:sldId id="376" r:id="rId29"/>
    <p:sldId id="371" r:id="rId30"/>
    <p:sldId id="365" r:id="rId31"/>
    <p:sldId id="367" r:id="rId32"/>
    <p:sldId id="366" r:id="rId33"/>
    <p:sldId id="368" r:id="rId34"/>
    <p:sldId id="369" r:id="rId35"/>
    <p:sldId id="377" r:id="rId36"/>
    <p:sldId id="370" r:id="rId37"/>
    <p:sldId id="288" r:id="rId38"/>
    <p:sldId id="257" r:id="rId39"/>
    <p:sldId id="258" r:id="rId40"/>
    <p:sldId id="284" r:id="rId41"/>
    <p:sldId id="270" r:id="rId42"/>
    <p:sldId id="373" r:id="rId43"/>
    <p:sldId id="317" r:id="rId44"/>
    <p:sldId id="289" r:id="rId45"/>
    <p:sldId id="268" r:id="rId46"/>
    <p:sldId id="269" r:id="rId47"/>
    <p:sldId id="285" r:id="rId48"/>
    <p:sldId id="355" r:id="rId49"/>
    <p:sldId id="374" r:id="rId50"/>
    <p:sldId id="318" r:id="rId51"/>
    <p:sldId id="310" r:id="rId52"/>
    <p:sldId id="298" r:id="rId53"/>
    <p:sldId id="296" r:id="rId54"/>
    <p:sldId id="294" r:id="rId55"/>
    <p:sldId id="359" r:id="rId56"/>
    <p:sldId id="324" r:id="rId57"/>
    <p:sldId id="346" r:id="rId58"/>
    <p:sldId id="345" r:id="rId59"/>
    <p:sldId id="344" r:id="rId60"/>
    <p:sldId id="343" r:id="rId61"/>
    <p:sldId id="360" r:id="rId62"/>
    <p:sldId id="340" r:id="rId63"/>
    <p:sldId id="364" r:id="rId64"/>
    <p:sldId id="331" r:id="rId65"/>
    <p:sldId id="330" r:id="rId66"/>
    <p:sldId id="329" r:id="rId67"/>
    <p:sldId id="361" r:id="rId68"/>
    <p:sldId id="326" r:id="rId69"/>
    <p:sldId id="339" r:id="rId70"/>
    <p:sldId id="338" r:id="rId71"/>
    <p:sldId id="337" r:id="rId72"/>
    <p:sldId id="336" r:id="rId73"/>
    <p:sldId id="362" r:id="rId74"/>
    <p:sldId id="333" r:id="rId75"/>
    <p:sldId id="347" r:id="rId76"/>
    <p:sldId id="348" r:id="rId77"/>
    <p:sldId id="349" r:id="rId78"/>
    <p:sldId id="353" r:id="rId79"/>
    <p:sldId id="350" r:id="rId80"/>
    <p:sldId id="363" r:id="rId81"/>
    <p:sldId id="352" r:id="rId82"/>
    <p:sldId id="403" r:id="rId83"/>
    <p:sldId id="383" r:id="rId84"/>
    <p:sldId id="384" r:id="rId85"/>
    <p:sldId id="385" r:id="rId86"/>
    <p:sldId id="381" r:id="rId87"/>
    <p:sldId id="382" r:id="rId88"/>
    <p:sldId id="386" r:id="rId89"/>
    <p:sldId id="387" r:id="rId90"/>
    <p:sldId id="388" r:id="rId91"/>
    <p:sldId id="389" r:id="rId92"/>
    <p:sldId id="390" r:id="rId93"/>
    <p:sldId id="391" r:id="rId94"/>
    <p:sldId id="392" r:id="rId95"/>
    <p:sldId id="393" r:id="rId96"/>
    <p:sldId id="394" r:id="rId97"/>
    <p:sldId id="395" r:id="rId98"/>
    <p:sldId id="396" r:id="rId99"/>
    <p:sldId id="399" r:id="rId100"/>
    <p:sldId id="400" r:id="rId101"/>
    <p:sldId id="401" r:id="rId102"/>
    <p:sldId id="397" r:id="rId103"/>
    <p:sldId id="398" r:id="rId104"/>
    <p:sldId id="402"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1"/>
    <p:restoredTop sz="94718"/>
  </p:normalViewPr>
  <p:slideViewPr>
    <p:cSldViewPr snapToGrid="0">
      <p:cViewPr>
        <p:scale>
          <a:sx n="107" d="100"/>
          <a:sy n="107" d="100"/>
        </p:scale>
        <p:origin x="1008" y="-3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6/7/22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60</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6/7/22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bootstrap.pypa.io/pip/2.7/get-pi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450602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3492687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10 Pre-built Examples on </a:t>
            </a:r>
            <a:r>
              <a:rPr lang="en-US" dirty="0" err="1">
                <a:cs typeface="Calibri Light"/>
              </a:rPr>
              <a:t>Github</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 instructions and files needed for 10 examples of the new Studios capabilities are on </a:t>
            </a:r>
            <a:r>
              <a:rPr lang="en-US" sz="2400" dirty="0" err="1">
                <a:cs typeface="Calibri"/>
              </a:rPr>
              <a:t>Github</a:t>
            </a:r>
            <a:r>
              <a:rPr lang="en-US" sz="2400" dirty="0">
                <a:cs typeface="Calibri"/>
              </a:rPr>
              <a:t>. Featured is the Enterprise Routing Studio that is used to inter-connect Campus and DCs together to create end-to-end topologies.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10203587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Example Data Files and Tags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p:txBody>
      </p:sp>
      <p:sp>
        <p:nvSpPr>
          <p:cNvPr id="4" name="TextBox 3">
            <a:extLst>
              <a:ext uri="{FF2B5EF4-FFF2-40B4-BE49-F238E27FC236}">
                <a16:creationId xmlns:a16="http://schemas.microsoft.com/office/drawing/2014/main" id="{D543024C-2070-1DFF-E019-CD0F7578A5F5}"/>
              </a:ext>
            </a:extLst>
          </p:cNvPr>
          <p:cNvSpPr txBox="1"/>
          <p:nvPr/>
        </p:nvSpPr>
        <p:spPr>
          <a:xfrm>
            <a:off x="464906" y="1343609"/>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p:txBody>
      </p:sp>
    </p:spTree>
    <p:extLst>
      <p:ext uri="{BB962C8B-B14F-4D97-AF65-F5344CB8AC3E}">
        <p14:creationId xmlns:p14="http://schemas.microsoft.com/office/powerpoint/2010/main" val="1734876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DFDEC-D529-8118-E6B3-D0AC8FEAA384}"/>
              </a:ext>
            </a:extLst>
          </p:cNvPr>
          <p:cNvSpPr>
            <a:spLocks noGrp="1"/>
          </p:cNvSpPr>
          <p:nvPr>
            <p:ph type="title"/>
          </p:nvPr>
        </p:nvSpPr>
        <p:spPr/>
        <p:txBody>
          <a:bodyPr/>
          <a:lstStyle/>
          <a:p>
            <a:r>
              <a:rPr lang="en-US" dirty="0"/>
              <a:t>Example 9 </a:t>
            </a:r>
          </a:p>
        </p:txBody>
      </p:sp>
      <p:pic>
        <p:nvPicPr>
          <p:cNvPr id="7" name="Picture 6">
            <a:extLst>
              <a:ext uri="{FF2B5EF4-FFF2-40B4-BE49-F238E27FC236}">
                <a16:creationId xmlns:a16="http://schemas.microsoft.com/office/drawing/2014/main" id="{83B4F975-698B-945B-E469-71F4DDB3432B}"/>
              </a:ext>
            </a:extLst>
          </p:cNvPr>
          <p:cNvPicPr>
            <a:picLocks noChangeAspect="1"/>
          </p:cNvPicPr>
          <p:nvPr/>
        </p:nvPicPr>
        <p:blipFill>
          <a:blip r:embed="rId2"/>
          <a:stretch>
            <a:fillRect/>
          </a:stretch>
        </p:blipFill>
        <p:spPr>
          <a:xfrm>
            <a:off x="3935895" y="-12996"/>
            <a:ext cx="8110332" cy="6870996"/>
          </a:xfrm>
          <a:prstGeom prst="rect">
            <a:avLst/>
          </a:prstGeom>
        </p:spPr>
      </p:pic>
    </p:spTree>
    <p:extLst>
      <p:ext uri="{BB962C8B-B14F-4D97-AF65-F5344CB8AC3E}">
        <p14:creationId xmlns:p14="http://schemas.microsoft.com/office/powerpoint/2010/main" val="297806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3416320"/>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See next slide for setting up your laptop to run </a:t>
            </a:r>
            <a:r>
              <a:rPr lang="en-US" dirty="0" err="1"/>
              <a:t>tagman.py</a:t>
            </a:r>
            <a:endParaRPr lang="en-US" dirty="0"/>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0300-27D9-B16A-529C-355D8D8362A6}"/>
              </a:ext>
            </a:extLst>
          </p:cNvPr>
          <p:cNvSpPr>
            <a:spLocks noGrp="1"/>
          </p:cNvSpPr>
          <p:nvPr>
            <p:ph type="title"/>
          </p:nvPr>
        </p:nvSpPr>
        <p:spPr/>
        <p:txBody>
          <a:bodyPr/>
          <a:lstStyle/>
          <a:p>
            <a:r>
              <a:rPr lang="en-US" dirty="0" err="1"/>
              <a:t>Tagman.py</a:t>
            </a:r>
            <a:r>
              <a:rPr lang="en-US" dirty="0"/>
              <a:t> setup</a:t>
            </a:r>
          </a:p>
        </p:txBody>
      </p:sp>
      <p:sp>
        <p:nvSpPr>
          <p:cNvPr id="3" name="Content Placeholder 2">
            <a:extLst>
              <a:ext uri="{FF2B5EF4-FFF2-40B4-BE49-F238E27FC236}">
                <a16:creationId xmlns:a16="http://schemas.microsoft.com/office/drawing/2014/main" id="{02B9B3D8-73F1-1B69-B242-61D9941E3A13}"/>
              </a:ext>
            </a:extLst>
          </p:cNvPr>
          <p:cNvSpPr>
            <a:spLocks noGrp="1"/>
          </p:cNvSpPr>
          <p:nvPr>
            <p:ph idx="1"/>
          </p:nvPr>
        </p:nvSpPr>
        <p:spPr/>
        <p:txBody>
          <a:bodyPr/>
          <a:lstStyle/>
          <a:p>
            <a:pPr marL="0" indent="0">
              <a:buNone/>
            </a:pPr>
            <a:r>
              <a:rPr lang="en-US" dirty="0"/>
              <a:t>1. curl -O  </a:t>
            </a:r>
            <a:r>
              <a:rPr lang="en-US" dirty="0">
                <a:hlinkClick r:id="rId2"/>
              </a:rPr>
              <a:t>https://bootstrap.pypa.io/pip/2.7/get-pip.py</a:t>
            </a:r>
            <a:br>
              <a:rPr lang="en-US" dirty="0"/>
            </a:br>
            <a:r>
              <a:rPr lang="en-US" dirty="0"/>
              <a:t>2. </a:t>
            </a:r>
            <a:r>
              <a:rPr lang="en-US" dirty="0" err="1"/>
              <a:t>chmod</a:t>
            </a:r>
            <a:r>
              <a:rPr lang="en-US" dirty="0"/>
              <a:t> +x get-</a:t>
            </a:r>
            <a:r>
              <a:rPr lang="en-US" dirty="0" err="1"/>
              <a:t>pip.py</a:t>
            </a:r>
            <a:endParaRPr lang="en-US" dirty="0"/>
          </a:p>
          <a:p>
            <a:pPr marL="0" indent="0">
              <a:buNone/>
            </a:pPr>
            <a:r>
              <a:rPr lang="en-US" dirty="0"/>
              <a:t>3. python get-</a:t>
            </a:r>
            <a:r>
              <a:rPr lang="en-US" dirty="0" err="1"/>
              <a:t>pip.py</a:t>
            </a:r>
            <a:endParaRPr lang="en-US" dirty="0"/>
          </a:p>
          <a:p>
            <a:pPr marL="0" indent="0">
              <a:buNone/>
            </a:pPr>
            <a:r>
              <a:rPr lang="en-US" dirty="0"/>
              <a:t>4. python -m pip install requests</a:t>
            </a:r>
          </a:p>
          <a:p>
            <a:endParaRPr lang="en-US" dirty="0"/>
          </a:p>
        </p:txBody>
      </p:sp>
    </p:spTree>
    <p:extLst>
      <p:ext uri="{BB962C8B-B14F-4D97-AF65-F5344CB8AC3E}">
        <p14:creationId xmlns:p14="http://schemas.microsoft.com/office/powerpoint/2010/main" val="29482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3"/>
          <a:stretch>
            <a:fillRect/>
          </a:stretch>
        </p:blipFill>
        <p:spPr>
          <a:xfrm>
            <a:off x="5498387" y="1027906"/>
            <a:ext cx="6370051" cy="5296031"/>
          </a:xfrm>
          <a:prstGeom prst="rect">
            <a:avLst/>
          </a:prstGeom>
        </p:spPr>
      </p:pic>
      <p:cxnSp>
        <p:nvCxnSpPr>
          <p:cNvPr id="9" name="Straight Arrow Connector 8">
            <a:extLst>
              <a:ext uri="{FF2B5EF4-FFF2-40B4-BE49-F238E27FC236}">
                <a16:creationId xmlns:a16="http://schemas.microsoft.com/office/drawing/2014/main" id="{9FB18DBE-6C48-304D-4C7A-B1B54A86A861}"/>
              </a:ext>
            </a:extLst>
          </p:cNvPr>
          <p:cNvCxnSpPr>
            <a:cxnSpLocks/>
          </p:cNvCxnSpPr>
          <p:nvPr/>
        </p:nvCxnSpPr>
        <p:spPr>
          <a:xfrm>
            <a:off x="3756838" y="2902688"/>
            <a:ext cx="15594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86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4" name="TextBox 3">
            <a:extLst>
              <a:ext uri="{FF2B5EF4-FFF2-40B4-BE49-F238E27FC236}">
                <a16:creationId xmlns:a16="http://schemas.microsoft.com/office/drawing/2014/main" id="{DB1B4017-0A8C-B76E-6F86-737B1CC9B1B4}"/>
              </a:ext>
            </a:extLst>
          </p:cNvPr>
          <p:cNvSpPr txBox="1"/>
          <p:nvPr/>
        </p:nvSpPr>
        <p:spPr>
          <a:xfrm>
            <a:off x="464848" y="1811674"/>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2"/>
          <a:stretch>
            <a:fillRect/>
          </a:stretch>
        </p:blipFill>
        <p:spPr>
          <a:xfrm>
            <a:off x="689344" y="3289002"/>
            <a:ext cx="10855386" cy="2750291"/>
          </a:xfrm>
          <a:prstGeom prst="rect">
            <a:avLst/>
          </a:prstGeom>
        </p:spPr>
      </p:pic>
    </p:spTree>
    <p:extLst>
      <p:ext uri="{BB962C8B-B14F-4D97-AF65-F5344CB8AC3E}">
        <p14:creationId xmlns:p14="http://schemas.microsoft.com/office/powerpoint/2010/main" val="72264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Ex1-CoreNet-eos1-eos11-eos13, eos1</a:t>
            </a:r>
          </a:p>
          <a:p>
            <a:r>
              <a:rPr lang="en-US" sz="1000" dirty="0"/>
              <a:t>Network, Ex1-CoreNet-eos1-eos11-eos13, eos11</a:t>
            </a:r>
          </a:p>
          <a:p>
            <a:r>
              <a:rPr lang="en-US" sz="1000" dirty="0"/>
              <a:t>Network, Ex1-CoreNet-eos1-eos11-eos13,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 and 19.19.19.19</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A9FEC9-1576-0709-6673-1079BBEE6410}"/>
              </a:ext>
            </a:extLst>
          </p:cNvPr>
          <p:cNvSpPr txBox="1"/>
          <p:nvPr/>
        </p:nvSpPr>
        <p:spPr>
          <a:xfrm>
            <a:off x="115246" y="52766"/>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Example2 Detail</a:t>
            </a:r>
            <a:endParaRPr lang="en-US" sz="4800" dirty="0"/>
          </a:p>
        </p:txBody>
      </p:sp>
      <p:pic>
        <p:nvPicPr>
          <p:cNvPr id="6" name="Picture 5">
            <a:extLst>
              <a:ext uri="{FF2B5EF4-FFF2-40B4-BE49-F238E27FC236}">
                <a16:creationId xmlns:a16="http://schemas.microsoft.com/office/drawing/2014/main" id="{0D606D23-C7EC-D732-C7E4-631CDC02EB87}"/>
              </a:ext>
            </a:extLst>
          </p:cNvPr>
          <p:cNvPicPr>
            <a:picLocks noChangeAspect="1"/>
          </p:cNvPicPr>
          <p:nvPr/>
        </p:nvPicPr>
        <p:blipFill>
          <a:blip r:embed="rId2"/>
          <a:stretch>
            <a:fillRect/>
          </a:stretch>
        </p:blipFill>
        <p:spPr>
          <a:xfrm>
            <a:off x="489097" y="883762"/>
            <a:ext cx="11487467" cy="5921471"/>
          </a:xfrm>
          <a:prstGeom prst="rect">
            <a:avLst/>
          </a:prstGeom>
        </p:spPr>
      </p:pic>
    </p:spTree>
    <p:extLst>
      <p:ext uri="{BB962C8B-B14F-4D97-AF65-F5344CB8AC3E}">
        <p14:creationId xmlns:p14="http://schemas.microsoft.com/office/powerpoint/2010/main" val="268004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Ex2-CoreNet-eos1-eos2-eos5-eos11-eos13-eos17, eos1</a:t>
            </a:r>
          </a:p>
          <a:p>
            <a:r>
              <a:rPr lang="en-US" sz="1000" dirty="0"/>
              <a:t>Network, Ex2-CoreNet-eos1-eos2-eos5-eos11-eos13-eos17, eos11</a:t>
            </a:r>
          </a:p>
          <a:p>
            <a:r>
              <a:rPr lang="en-US" sz="1000" dirty="0"/>
              <a:t>Network, Ex2-CoreNet-eos1-eos2-eos5-eos11-eos13-eos17, eos13</a:t>
            </a:r>
          </a:p>
          <a:p>
            <a:r>
              <a:rPr lang="en-US" sz="1000" dirty="0"/>
              <a:t>Network, Ex2-CoreNet-eos1-eos2-eos5-eos11-eos13-eos17, eos17</a:t>
            </a:r>
          </a:p>
          <a:p>
            <a:r>
              <a:rPr lang="en-US" sz="1000" dirty="0"/>
              <a:t>Network, Ex2-CoreNet-eos1-eos2-eos5-eos11-eos13-eos17, eos2</a:t>
            </a:r>
          </a:p>
          <a:p>
            <a:r>
              <a:rPr lang="en-US" sz="1000" dirty="0"/>
              <a:t>Network, Ex2-CoreNet-eos1-eos2-eos5-eos11-eos13-eos17,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49AE09-D794-4B94-1ADD-F5CA0EFA6847}"/>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7839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Ex3-CoreNet-eos1-eos2-eos5-eos11-eos13, eos1</a:t>
            </a:r>
          </a:p>
          <a:p>
            <a:r>
              <a:rPr lang="en-US" sz="1000" dirty="0"/>
              <a:t>Network, Ex3-CoreNet-eos1-eos2-eos5-eos11-eos13, eos11</a:t>
            </a:r>
          </a:p>
          <a:p>
            <a:r>
              <a:rPr lang="en-US" sz="1000" dirty="0"/>
              <a:t>Network, Ex3-CoreNet-eos1-eos2-eos5-eos11-eos13, eos13</a:t>
            </a:r>
          </a:p>
          <a:p>
            <a:r>
              <a:rPr lang="en-US" sz="1000" dirty="0"/>
              <a:t>Network, Ex3-CoreNet-eos1-eos2-eos5-eos11-eos13, eos2</a:t>
            </a:r>
          </a:p>
          <a:p>
            <a:r>
              <a:rPr lang="en-US" sz="1000" dirty="0"/>
              <a:t>Network, Ex3-CoreNet-eos1-eos2-eos5-eos11-eos13,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4B02F-6CCA-CA26-528D-80550CD0A05D}"/>
              </a:ext>
            </a:extLst>
          </p:cNvPr>
          <p:cNvSpPr txBox="1"/>
          <p:nvPr/>
        </p:nvSpPr>
        <p:spPr>
          <a:xfrm>
            <a:off x="2154787" y="5238274"/>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4775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043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Example4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305214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Example4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228823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Ex4-CoreNet-eos1-eos2-eos5, eos1</a:t>
            </a:r>
          </a:p>
          <a:p>
            <a:r>
              <a:rPr lang="en-US" sz="1000" dirty="0"/>
              <a:t>Network, Ex4-CoreNet-eos1-eos2-eos5, eos2</a:t>
            </a:r>
          </a:p>
          <a:p>
            <a:r>
              <a:rPr lang="en-US" sz="1000" dirty="0"/>
              <a:t>Network, Ex4-CoreNet-eos1-eos2-eos5,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3571080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1785128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561AD6-58A1-2DC8-8BCA-4A68E5151B7A}"/>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270603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Example4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306219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333382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3258853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Example5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1963704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Ex5-CoreNet-eos1-eos2-eos5, eos1</a:t>
            </a:r>
          </a:p>
          <a:p>
            <a:r>
              <a:rPr lang="en-US" sz="1000" dirty="0"/>
              <a:t>Network, Ex5-CoreNet-eos1-eos2-eos5, eos2</a:t>
            </a:r>
          </a:p>
          <a:p>
            <a:r>
              <a:rPr lang="en-US" sz="1000" dirty="0"/>
              <a:t>Network, Ex5-CoreNet-eos1-eos2-eos5,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3918257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82757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A82032-B821-263C-6FA5-DD7A946CA548}"/>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101135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406597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Campus Switch Stacking</a:t>
            </a:r>
            <a:endParaRPr lang="en-US" dirty="0"/>
          </a:p>
        </p:txBody>
      </p:sp>
      <p:pic>
        <p:nvPicPr>
          <p:cNvPr id="4" name="Picture 3">
            <a:extLst>
              <a:ext uri="{FF2B5EF4-FFF2-40B4-BE49-F238E27FC236}">
                <a16:creationId xmlns:a16="http://schemas.microsoft.com/office/drawing/2014/main" id="{AA968AEC-E3DD-CE1F-8BF4-6FAD7C7A0A99}"/>
              </a:ext>
            </a:extLst>
          </p:cNvPr>
          <p:cNvPicPr>
            <a:picLocks noChangeAspect="1"/>
          </p:cNvPicPr>
          <p:nvPr/>
        </p:nvPicPr>
        <p:blipFill>
          <a:blip r:embed="rId2"/>
          <a:stretch>
            <a:fillRect/>
          </a:stretch>
        </p:blipFill>
        <p:spPr>
          <a:xfrm>
            <a:off x="6096000" y="3422650"/>
            <a:ext cx="0" cy="12700"/>
          </a:xfrm>
          <a:prstGeom prst="rect">
            <a:avLst/>
          </a:prstGeom>
        </p:spPr>
      </p:pic>
      <p:pic>
        <p:nvPicPr>
          <p:cNvPr id="5" name="Picture 4">
            <a:extLst>
              <a:ext uri="{FF2B5EF4-FFF2-40B4-BE49-F238E27FC236}">
                <a16:creationId xmlns:a16="http://schemas.microsoft.com/office/drawing/2014/main" id="{DD7EA8CA-77DA-A6F5-9B74-3C8A49AFC3AA}"/>
              </a:ext>
            </a:extLst>
          </p:cNvPr>
          <p:cNvPicPr>
            <a:picLocks noChangeAspect="1"/>
          </p:cNvPicPr>
          <p:nvPr/>
        </p:nvPicPr>
        <p:blipFill>
          <a:blip r:embed="rId3"/>
          <a:stretch>
            <a:fillRect/>
          </a:stretch>
        </p:blipFill>
        <p:spPr>
          <a:xfrm>
            <a:off x="1438508" y="1505252"/>
            <a:ext cx="9816790" cy="4987623"/>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Campus Switch Stacking</a:t>
            </a:r>
            <a:br>
              <a:rPr lang="en-US" dirty="0">
                <a:cs typeface="Calibri Light"/>
              </a:rPr>
            </a:br>
            <a:r>
              <a:rPr lang="en-US" sz="2400" dirty="0">
                <a:cs typeface="Calibri Light"/>
              </a:rPr>
              <a:t>Topology 2 Campus networks and a DC</a:t>
            </a:r>
            <a:endParaRPr lang="en-US" sz="24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a:t>
            </a:r>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8" name="Picture 7">
            <a:extLst>
              <a:ext uri="{FF2B5EF4-FFF2-40B4-BE49-F238E27FC236}">
                <a16:creationId xmlns:a16="http://schemas.microsoft.com/office/drawing/2014/main" id="{E662DBE4-9113-B2C9-C5DA-11650EC1D4BD}"/>
              </a:ext>
            </a:extLst>
          </p:cNvPr>
          <p:cNvPicPr>
            <a:picLocks noChangeAspect="1"/>
          </p:cNvPicPr>
          <p:nvPr/>
        </p:nvPicPr>
        <p:blipFill>
          <a:blip r:embed="rId3"/>
          <a:stretch>
            <a:fillRect/>
          </a:stretch>
        </p:blipFill>
        <p:spPr>
          <a:xfrm>
            <a:off x="1470935" y="1206003"/>
            <a:ext cx="9250129" cy="5590137"/>
          </a:xfrm>
          <a:prstGeom prst="rect">
            <a:avLst/>
          </a:prstGeom>
        </p:spPr>
      </p:pic>
    </p:spTree>
    <p:extLst>
      <p:ext uri="{BB962C8B-B14F-4D97-AF65-F5344CB8AC3E}">
        <p14:creationId xmlns:p14="http://schemas.microsoft.com/office/powerpoint/2010/main" val="80785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7" name="TextBox 6">
            <a:extLst>
              <a:ext uri="{FF2B5EF4-FFF2-40B4-BE49-F238E27FC236}">
                <a16:creationId xmlns:a16="http://schemas.microsoft.com/office/drawing/2014/main" id="{3008BABB-109D-ED62-761C-2EA3B06F3F03}"/>
              </a:ext>
            </a:extLst>
          </p:cNvPr>
          <p:cNvSpPr txBox="1"/>
          <p:nvPr/>
        </p:nvSpPr>
        <p:spPr>
          <a:xfrm>
            <a:off x="1304692" y="879715"/>
            <a:ext cx="6222380" cy="6093976"/>
          </a:xfrm>
          <a:prstGeom prst="rect">
            <a:avLst/>
          </a:prstGeom>
          <a:noFill/>
        </p:spPr>
        <p:txBody>
          <a:bodyPr wrap="square">
            <a:spAutoFit/>
          </a:bodyPr>
          <a:lstStyle/>
          <a:p>
            <a:r>
              <a:rPr lang="en-US" sz="1000" dirty="0" err="1"/>
              <a:t>router_bgp.as</a:t>
            </a:r>
            <a:r>
              <a:rPr lang="en-US" sz="1000" dirty="0"/>
              <a:t>, 7, eos8</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eos6</a:t>
            </a:r>
          </a:p>
          <a:p>
            <a:r>
              <a:rPr lang="en-US" sz="1000" dirty="0" err="1"/>
              <a:t>router_bgp.as</a:t>
            </a:r>
            <a:r>
              <a:rPr lang="en-US" sz="1000" dirty="0"/>
              <a:t>, 7, eos1</a:t>
            </a:r>
          </a:p>
          <a:p>
            <a:r>
              <a:rPr lang="en-US" sz="1000" dirty="0"/>
              <a:t>Campus, Campus-eos11-eos12-eos13, eos11</a:t>
            </a:r>
          </a:p>
          <a:p>
            <a:r>
              <a:rPr lang="en-US" sz="1000" dirty="0"/>
              <a:t>Campus, Campus-eos11-eos12-eos13, eos13</a:t>
            </a:r>
          </a:p>
          <a:p>
            <a:r>
              <a:rPr lang="en-US" sz="1000" dirty="0"/>
              <a:t>Campus, Campus-eos11-eos12-eos13, eos12</a:t>
            </a:r>
          </a:p>
          <a:p>
            <a:r>
              <a:rPr lang="en-US" sz="1000" dirty="0"/>
              <a:t>Network, Border-Leafs-eos2-eos5, eos5</a:t>
            </a:r>
          </a:p>
          <a:p>
            <a:r>
              <a:rPr lang="en-US" sz="1000" dirty="0"/>
              <a:t>Network, Border-Leafs-eos2-eos5, eos2</a:t>
            </a:r>
          </a:p>
          <a:p>
            <a:r>
              <a:rPr lang="en-US" sz="1000" dirty="0" err="1"/>
              <a:t>router_bgp.router_id</a:t>
            </a:r>
            <a:r>
              <a:rPr lang="en-US" sz="1000" dirty="0"/>
              <a:t>, 172.16.0.5, eos9</a:t>
            </a:r>
          </a:p>
          <a:p>
            <a:r>
              <a:rPr lang="en-US" sz="1000" dirty="0" err="1"/>
              <a:t>router_bgp.router_id</a:t>
            </a:r>
            <a:r>
              <a:rPr lang="en-US" sz="1000" dirty="0"/>
              <a:t>, 11.11.11.11, eos11</a:t>
            </a:r>
          </a:p>
          <a:p>
            <a:r>
              <a:rPr lang="en-US" sz="1000" dirty="0"/>
              <a:t>Campus-Pod, 14-15-18, eos14</a:t>
            </a:r>
          </a:p>
          <a:p>
            <a:r>
              <a:rPr lang="en-US" sz="1000" dirty="0"/>
              <a:t>Campus-Pod, 14-15-18, eos18</a:t>
            </a:r>
          </a:p>
          <a:p>
            <a:r>
              <a:rPr lang="en-US" sz="1000" dirty="0"/>
              <a:t>Campus-Pod, 14-15-18, eos15</a:t>
            </a:r>
          </a:p>
          <a:p>
            <a:r>
              <a:rPr lang="en-US" sz="1000" dirty="0"/>
              <a:t>Leaf-Domain, 9, eos9</a:t>
            </a:r>
          </a:p>
          <a:p>
            <a:r>
              <a:rPr lang="en-US" sz="1000" dirty="0"/>
              <a:t>Leaf-Number, 2, eos5</a:t>
            </a:r>
          </a:p>
          <a:p>
            <a:r>
              <a:rPr lang="en-US" sz="1000" dirty="0"/>
              <a:t>DC, DC-eos2-eos3-eos4-eos5-eos9, eos9</a:t>
            </a:r>
          </a:p>
          <a:p>
            <a:r>
              <a:rPr lang="en-US" sz="1000" dirty="0"/>
              <a:t>DC, DC-eos2-eos3-eos4-eos5-eos9, eos5</a:t>
            </a:r>
          </a:p>
          <a:p>
            <a:r>
              <a:rPr lang="en-US" sz="1000" dirty="0"/>
              <a:t>DC, DC-eos2-eos3-eos4-eos5-eos9, eos3</a:t>
            </a:r>
          </a:p>
          <a:p>
            <a:r>
              <a:rPr lang="en-US" sz="1000" dirty="0"/>
              <a:t>DC, DC-eos2-eos3-eos4-eos5-eos9, eos2</a:t>
            </a:r>
          </a:p>
          <a:p>
            <a:r>
              <a:rPr lang="en-US" sz="1000" dirty="0"/>
              <a:t>DC, DC-eos2-eos3-eos4-eos5-eos9, eos4</a:t>
            </a:r>
          </a:p>
          <a:p>
            <a:r>
              <a:rPr lang="en-US" sz="1000" dirty="0" err="1"/>
              <a:t>router_bgp.as</a:t>
            </a:r>
            <a:r>
              <a:rPr lang="en-US" sz="1000" dirty="0"/>
              <a:t>, 65000, eos3</a:t>
            </a:r>
          </a:p>
          <a:p>
            <a:r>
              <a:rPr lang="en-US" sz="1000" dirty="0" err="1"/>
              <a:t>router_bgp.as</a:t>
            </a:r>
            <a:r>
              <a:rPr lang="en-US" sz="1000" dirty="0"/>
              <a:t>, 65000, eos4</a:t>
            </a:r>
          </a:p>
          <a:p>
            <a:r>
              <a:rPr lang="en-US" sz="1000" dirty="0" err="1"/>
              <a:t>NetworkServices</a:t>
            </a:r>
            <a:r>
              <a:rPr lang="en-US" sz="1000" dirty="0"/>
              <a:t>, L2, eos5</a:t>
            </a:r>
          </a:p>
          <a:p>
            <a:r>
              <a:rPr lang="en-US" sz="1000" dirty="0" err="1"/>
              <a:t>NetworkServices</a:t>
            </a:r>
            <a:r>
              <a:rPr lang="en-US" sz="1000" dirty="0"/>
              <a:t>, L2, eos2</a:t>
            </a:r>
          </a:p>
          <a:p>
            <a:r>
              <a:rPr lang="en-US" sz="1000" dirty="0"/>
              <a:t>Spine-Number, 2, eos4</a:t>
            </a:r>
          </a:p>
          <a:p>
            <a:r>
              <a:rPr lang="en-US" sz="1000" dirty="0" err="1"/>
              <a:t>router_bgp.router_id</a:t>
            </a:r>
            <a:r>
              <a:rPr lang="en-US" sz="1000" dirty="0"/>
              <a:t>, 172.16.0.2, eos4</a:t>
            </a:r>
          </a:p>
          <a:p>
            <a:r>
              <a:rPr lang="en-US" sz="1000" dirty="0"/>
              <a:t>Campus-Pod, 12, eos12</a:t>
            </a:r>
          </a:p>
          <a:p>
            <a:r>
              <a:rPr lang="en-US" sz="1000" dirty="0" err="1"/>
              <a:t>router_bgp.router_id</a:t>
            </a:r>
            <a:r>
              <a:rPr lang="en-US" sz="1000" dirty="0"/>
              <a:t>, 172.16.0.1, eos3</a:t>
            </a:r>
          </a:p>
          <a:p>
            <a:r>
              <a:rPr lang="en-US" sz="1000" dirty="0"/>
              <a:t>Leaf-Domain, 5, eos5</a:t>
            </a:r>
          </a:p>
          <a:p>
            <a:r>
              <a:rPr lang="en-US" sz="1000" dirty="0"/>
              <a:t>Spine-Number, 1, eos3</a:t>
            </a:r>
          </a:p>
          <a:p>
            <a:r>
              <a:rPr lang="en-US" sz="1000" dirty="0"/>
              <a:t>Edge-Router-Domain, Campus-11-13, eos11</a:t>
            </a:r>
          </a:p>
          <a:p>
            <a:r>
              <a:rPr lang="en-US" sz="1000" dirty="0"/>
              <a:t>Edge-Router-Domain, Campus-11-13, eos13</a:t>
            </a:r>
          </a:p>
          <a:p>
            <a:r>
              <a:rPr lang="en-US" sz="1000" dirty="0"/>
              <a:t>Campus, Campus-eos6-eos8-eos14-eos15-eos18, eos8</a:t>
            </a:r>
          </a:p>
          <a:p>
            <a:r>
              <a:rPr lang="en-US" sz="1000" dirty="0"/>
              <a:t>Campus, Campus-eos6-eos8-eos14-eos15-eos18, eos14</a:t>
            </a:r>
          </a:p>
          <a:p>
            <a:r>
              <a:rPr lang="en-US" sz="1000" dirty="0"/>
              <a:t>Campus, Campus-eos6-eos8-eos14-eos15-eos18, eos18</a:t>
            </a:r>
          </a:p>
          <a:p>
            <a:r>
              <a:rPr lang="en-US" sz="1000" dirty="0"/>
              <a:t>Campus, Campus-eos6-eos8-eos14-eos15-eos18, eos6</a:t>
            </a:r>
          </a:p>
          <a:p>
            <a:r>
              <a:rPr lang="en-US" sz="1000" dirty="0"/>
              <a:t>Campus, Campus-eos6-eos8-eos14-eos15-eos18, eos15</a:t>
            </a:r>
          </a:p>
        </p:txBody>
      </p:sp>
      <p:sp>
        <p:nvSpPr>
          <p:cNvPr id="9" name="TextBox 8">
            <a:extLst>
              <a:ext uri="{FF2B5EF4-FFF2-40B4-BE49-F238E27FC236}">
                <a16:creationId xmlns:a16="http://schemas.microsoft.com/office/drawing/2014/main" id="{27A156EB-6ED2-8531-272D-3F87405E180A}"/>
              </a:ext>
            </a:extLst>
          </p:cNvPr>
          <p:cNvSpPr txBox="1"/>
          <p:nvPr/>
        </p:nvSpPr>
        <p:spPr>
          <a:xfrm>
            <a:off x="6980663" y="165307"/>
            <a:ext cx="6222380" cy="7632859"/>
          </a:xfrm>
          <a:prstGeom prst="rect">
            <a:avLst/>
          </a:prstGeom>
          <a:noFill/>
        </p:spPr>
        <p:txBody>
          <a:bodyPr wrap="square">
            <a:spAutoFit/>
          </a:bodyPr>
          <a:lstStyle/>
          <a:p>
            <a:r>
              <a:rPr lang="en-US" sz="1000" dirty="0" err="1"/>
              <a:t>router_bgp.router_id</a:t>
            </a:r>
            <a:r>
              <a:rPr lang="en-US" sz="1000" dirty="0"/>
              <a:t>, 8.8.8.8, eos8</a:t>
            </a:r>
          </a:p>
          <a:p>
            <a:r>
              <a:rPr lang="en-US" sz="1000" dirty="0"/>
              <a:t>Role, Edge-Router, eos8</a:t>
            </a:r>
          </a:p>
          <a:p>
            <a:r>
              <a:rPr lang="en-US" sz="1000" dirty="0"/>
              <a:t>Role, Edge-Router, eos11</a:t>
            </a:r>
          </a:p>
          <a:p>
            <a:r>
              <a:rPr lang="en-US" sz="1000" dirty="0"/>
              <a:t>Role, Edge-Router, eos13</a:t>
            </a:r>
          </a:p>
          <a:p>
            <a:r>
              <a:rPr lang="en-US" sz="1000" dirty="0"/>
              <a:t>Role, Edge-Router, eos6</a:t>
            </a:r>
          </a:p>
          <a:p>
            <a:r>
              <a:rPr lang="en-US" sz="1000" dirty="0" err="1"/>
              <a:t>router_bgp.router_id</a:t>
            </a:r>
            <a:r>
              <a:rPr lang="en-US" sz="1000" dirty="0"/>
              <a:t>, 172.16.0.4, eos5</a:t>
            </a:r>
          </a:p>
          <a:p>
            <a:r>
              <a:rPr lang="en-US" sz="1000" dirty="0"/>
              <a:t>Stack-Member, 1, eos11</a:t>
            </a:r>
          </a:p>
          <a:p>
            <a:r>
              <a:rPr lang="en-US" sz="1000" dirty="0"/>
              <a:t>Stack-Member, 1, eos6</a:t>
            </a:r>
          </a:p>
          <a:p>
            <a:r>
              <a:rPr lang="en-US" sz="1000" dirty="0" err="1"/>
              <a:t>router_bgp.router_id</a:t>
            </a:r>
            <a:r>
              <a:rPr lang="en-US" sz="1000" dirty="0"/>
              <a:t>, 13.13.13.13, eos13</a:t>
            </a:r>
          </a:p>
          <a:p>
            <a:r>
              <a:rPr lang="en-US" sz="1000" dirty="0" err="1"/>
              <a:t>router_bgp.as</a:t>
            </a:r>
            <a:r>
              <a:rPr lang="en-US" sz="1000" dirty="0"/>
              <a:t>, 65001, eos5</a:t>
            </a:r>
          </a:p>
          <a:p>
            <a:r>
              <a:rPr lang="en-US" sz="1000" dirty="0" err="1"/>
              <a:t>router_bgp.as</a:t>
            </a:r>
            <a:r>
              <a:rPr lang="en-US" sz="1000" dirty="0"/>
              <a:t>, 65001, eos2</a:t>
            </a:r>
          </a:p>
          <a:p>
            <a:r>
              <a:rPr lang="en-US" sz="1000" dirty="0"/>
              <a:t>Stack-Member, 2, eos8</a:t>
            </a:r>
          </a:p>
          <a:p>
            <a:r>
              <a:rPr lang="en-US" sz="1000" dirty="0"/>
              <a:t>Stack-Member, 2, eos13</a:t>
            </a:r>
          </a:p>
          <a:p>
            <a:r>
              <a:rPr lang="en-US" sz="1000" dirty="0"/>
              <a:t>Leaf-Domain, 2, eos2</a:t>
            </a:r>
          </a:p>
          <a:p>
            <a:r>
              <a:rPr lang="en-US" sz="1000" dirty="0"/>
              <a:t>Network, Ex9-CoreNet-eos1-eos6-eos8-eos11-eos13, eos8</a:t>
            </a:r>
          </a:p>
          <a:p>
            <a:r>
              <a:rPr lang="en-US" sz="1000" dirty="0"/>
              <a:t>Network, Ex9-CoreNet-eos1-eos6-eos8-eos11-eos13, eos11</a:t>
            </a:r>
          </a:p>
          <a:p>
            <a:r>
              <a:rPr lang="en-US" sz="1000" dirty="0"/>
              <a:t>Network, Ex9-CoreNet-eos1-eos6-eos8-eos11-eos13, eos13</a:t>
            </a:r>
          </a:p>
          <a:p>
            <a:r>
              <a:rPr lang="en-US" sz="1000" dirty="0"/>
              <a:t>Network, Ex9-CoreNet-eos1-eos6-eos8-eos11-eos13, eos6</a:t>
            </a:r>
          </a:p>
          <a:p>
            <a:r>
              <a:rPr lang="en-US" sz="1000" dirty="0"/>
              <a:t>Network, Ex9-CoreNet-eos1-eos6-eos8-eos11-eos13, eos1</a:t>
            </a:r>
          </a:p>
          <a:p>
            <a:r>
              <a:rPr lang="en-US" sz="1000" dirty="0"/>
              <a:t>Stack-Member, 3, eos14</a:t>
            </a:r>
          </a:p>
          <a:p>
            <a:r>
              <a:rPr lang="en-US" sz="1000" dirty="0"/>
              <a:t>Stack-Member, 3, eos12</a:t>
            </a:r>
          </a:p>
          <a:p>
            <a:r>
              <a:rPr lang="en-US" sz="1000" dirty="0"/>
              <a:t>Edge-Router-Domain, 5, eos5</a:t>
            </a:r>
          </a:p>
          <a:p>
            <a:r>
              <a:rPr lang="en-US" sz="1000" dirty="0"/>
              <a:t>Stack-Member, 4, eos15</a:t>
            </a:r>
          </a:p>
          <a:p>
            <a:r>
              <a:rPr lang="en-US" sz="1000" dirty="0"/>
              <a:t>Role, Spine, eos3</a:t>
            </a:r>
          </a:p>
          <a:p>
            <a:r>
              <a:rPr lang="en-US" sz="1000" dirty="0"/>
              <a:t>Role, Spine, eos4</a:t>
            </a:r>
          </a:p>
          <a:p>
            <a:r>
              <a:rPr lang="en-US" sz="1000" dirty="0"/>
              <a:t>Stack-Member, 5, eos18</a:t>
            </a:r>
          </a:p>
          <a:p>
            <a:r>
              <a:rPr lang="en-US" sz="1000" dirty="0"/>
              <a:t>Role, Leaf, eos9</a:t>
            </a:r>
          </a:p>
          <a:p>
            <a:r>
              <a:rPr lang="en-US" sz="1000" dirty="0"/>
              <a:t>Role, Leaf, eos5</a:t>
            </a:r>
          </a:p>
          <a:p>
            <a:r>
              <a:rPr lang="en-US" sz="1000" dirty="0"/>
              <a:t>Role, Leaf, eos2</a:t>
            </a:r>
          </a:p>
          <a:p>
            <a:r>
              <a:rPr lang="en-US" sz="1000" dirty="0"/>
              <a:t>Leaf-Number, 3, eos9</a:t>
            </a:r>
          </a:p>
          <a:p>
            <a:r>
              <a:rPr lang="en-US" sz="1000" dirty="0" err="1"/>
              <a:t>router_bgp.router_id</a:t>
            </a:r>
            <a:r>
              <a:rPr lang="en-US" sz="1000" dirty="0"/>
              <a:t>, 1.1.1.1, eos1</a:t>
            </a:r>
          </a:p>
          <a:p>
            <a:r>
              <a:rPr lang="en-US" sz="1000" dirty="0"/>
              <a:t>Edge-Router-Domain, 2, eos2</a:t>
            </a:r>
          </a:p>
          <a:p>
            <a:r>
              <a:rPr lang="en-US" sz="1000" dirty="0"/>
              <a:t>Leaf-Number, 1, eos2</a:t>
            </a:r>
          </a:p>
          <a:p>
            <a:r>
              <a:rPr lang="en-US" sz="1000" dirty="0"/>
              <a:t>DC-Pod, 1, eos9</a:t>
            </a:r>
          </a:p>
          <a:p>
            <a:r>
              <a:rPr lang="en-US" sz="1000" dirty="0"/>
              <a:t>DC-Pod, 1, eos5</a:t>
            </a:r>
          </a:p>
          <a:p>
            <a:r>
              <a:rPr lang="en-US" sz="1000" dirty="0"/>
              <a:t>DC-Pod, 1, eos3</a:t>
            </a:r>
          </a:p>
          <a:p>
            <a:r>
              <a:rPr lang="en-US" sz="1000" dirty="0"/>
              <a:t>DC-Pod, 1, eos2</a:t>
            </a:r>
          </a:p>
          <a:p>
            <a:r>
              <a:rPr lang="en-US" sz="1000" dirty="0"/>
              <a:t>DC-Pod, 1, eos4</a:t>
            </a:r>
          </a:p>
          <a:p>
            <a:r>
              <a:rPr lang="en-US" sz="1000" dirty="0" err="1"/>
              <a:t>NetworkServices</a:t>
            </a:r>
            <a:r>
              <a:rPr lang="en-US" sz="1000" dirty="0"/>
              <a:t>, L3, eos5</a:t>
            </a:r>
          </a:p>
          <a:p>
            <a:r>
              <a:rPr lang="en-US" sz="1000" dirty="0" err="1"/>
              <a:t>NetworkServices</a:t>
            </a:r>
            <a:r>
              <a:rPr lang="en-US" sz="1000" dirty="0"/>
              <a:t>, L3, eos2</a:t>
            </a:r>
          </a:p>
          <a:p>
            <a:r>
              <a:rPr lang="en-US" sz="1000" dirty="0" err="1"/>
              <a:t>router_bgp.router_id</a:t>
            </a:r>
            <a:r>
              <a:rPr lang="en-US" sz="1000" dirty="0"/>
              <a:t>, 6.6.6.6, eos6</a:t>
            </a:r>
          </a:p>
          <a:p>
            <a:r>
              <a:rPr lang="en-US" sz="1000" dirty="0" err="1"/>
              <a:t>router_bgp.as</a:t>
            </a:r>
            <a:r>
              <a:rPr lang="en-US" sz="1000" dirty="0"/>
              <a:t>, 65009, eos9</a:t>
            </a:r>
          </a:p>
          <a:p>
            <a:r>
              <a:rPr lang="en-US" sz="1000" dirty="0" err="1"/>
              <a:t>router_bgp.router_id</a:t>
            </a:r>
            <a:r>
              <a:rPr lang="en-US" sz="1000" dirty="0"/>
              <a:t>, 172.16.0.3, eos2</a:t>
            </a:r>
          </a:p>
          <a:p>
            <a:r>
              <a:rPr lang="en-US" sz="1000" dirty="0"/>
              <a:t>Role, Core, eos1</a:t>
            </a:r>
          </a:p>
          <a:p>
            <a:r>
              <a:rPr lang="en-US" sz="1000" dirty="0" err="1"/>
              <a:t>Vtep</a:t>
            </a:r>
            <a:r>
              <a:rPr lang="en-US" sz="1000" dirty="0"/>
              <a:t>, True, eos9</a:t>
            </a:r>
          </a:p>
          <a:p>
            <a:r>
              <a:rPr lang="en-US" sz="1000" dirty="0" err="1"/>
              <a:t>Vtep</a:t>
            </a:r>
            <a:r>
              <a:rPr lang="en-US" sz="1000" dirty="0"/>
              <a:t>, True, eos5</a:t>
            </a:r>
          </a:p>
          <a:p>
            <a:r>
              <a:rPr lang="en-US" sz="1000" dirty="0" err="1"/>
              <a:t>Vtep</a:t>
            </a:r>
            <a:r>
              <a:rPr lang="en-US" sz="1000" dirty="0"/>
              <a:t>, True, eos2</a:t>
            </a:r>
          </a:p>
          <a:p>
            <a:r>
              <a:rPr lang="en-US" sz="1000" dirty="0"/>
              <a:t>Edge-Router-Domain, Campus-6-8, eos8</a:t>
            </a:r>
          </a:p>
          <a:p>
            <a:r>
              <a:rPr lang="en-US" sz="1000" dirty="0"/>
              <a:t>Edge-Router-Domain, Campus-6-8, eos6</a:t>
            </a:r>
          </a:p>
        </p:txBody>
      </p:sp>
    </p:spTree>
    <p:extLst>
      <p:ext uri="{BB962C8B-B14F-4D97-AF65-F5344CB8AC3E}">
        <p14:creationId xmlns:p14="http://schemas.microsoft.com/office/powerpoint/2010/main" val="119153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705230" y="1080951"/>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705230" y="3231347"/>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7059087" y="2190705"/>
            <a:ext cx="4202546" cy="523220"/>
          </a:xfrm>
          <a:prstGeom prst="rect">
            <a:avLst/>
          </a:prstGeom>
          <a:noFill/>
        </p:spPr>
        <p:txBody>
          <a:bodyPr wrap="square" rtlCol="0">
            <a:spAutoFit/>
          </a:bodyPr>
          <a:lstStyle/>
          <a:p>
            <a:r>
              <a:rPr lang="en-US" sz="2800" dirty="0"/>
              <a:t>L3LS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878457" y="4654189"/>
            <a:ext cx="4202546" cy="523220"/>
          </a:xfrm>
          <a:prstGeom prst="rect">
            <a:avLst/>
          </a:prstGeom>
          <a:noFill/>
        </p:spPr>
        <p:txBody>
          <a:bodyPr wrap="square" rtlCol="0">
            <a:spAutoFit/>
          </a:bodyPr>
          <a:lstStyle/>
          <a:p>
            <a:r>
              <a:rPr lang="en-US" sz="2800" dirty="0"/>
              <a:t>Interface and Stack Studio</a:t>
            </a:r>
          </a:p>
        </p:txBody>
      </p:sp>
      <p:pic>
        <p:nvPicPr>
          <p:cNvPr id="4" name="Picture 3">
            <a:extLst>
              <a:ext uri="{FF2B5EF4-FFF2-40B4-BE49-F238E27FC236}">
                <a16:creationId xmlns:a16="http://schemas.microsoft.com/office/drawing/2014/main" id="{68F5FDDC-3297-79C8-43E9-D3B6971847C0}"/>
              </a:ext>
            </a:extLst>
          </p:cNvPr>
          <p:cNvPicPr>
            <a:picLocks noChangeAspect="1"/>
          </p:cNvPicPr>
          <p:nvPr/>
        </p:nvPicPr>
        <p:blipFill>
          <a:blip r:embed="rId2"/>
          <a:stretch>
            <a:fillRect/>
          </a:stretch>
        </p:blipFill>
        <p:spPr>
          <a:xfrm>
            <a:off x="95209" y="1503295"/>
            <a:ext cx="6343215" cy="1728052"/>
          </a:xfrm>
          <a:prstGeom prst="rect">
            <a:avLst/>
          </a:prstGeom>
        </p:spPr>
      </p:pic>
      <p:pic>
        <p:nvPicPr>
          <p:cNvPr id="5" name="Picture 4">
            <a:extLst>
              <a:ext uri="{FF2B5EF4-FFF2-40B4-BE49-F238E27FC236}">
                <a16:creationId xmlns:a16="http://schemas.microsoft.com/office/drawing/2014/main" id="{D0A3E3C8-2A9B-5927-C2BF-1AF9E344D37C}"/>
              </a:ext>
            </a:extLst>
          </p:cNvPr>
          <p:cNvPicPr>
            <a:picLocks noChangeAspect="1"/>
          </p:cNvPicPr>
          <p:nvPr/>
        </p:nvPicPr>
        <p:blipFill>
          <a:blip r:embed="rId3"/>
          <a:stretch>
            <a:fillRect/>
          </a:stretch>
        </p:blipFill>
        <p:spPr>
          <a:xfrm>
            <a:off x="44716" y="3722952"/>
            <a:ext cx="6523410" cy="1762503"/>
          </a:xfrm>
          <a:prstGeom prst="rect">
            <a:avLst/>
          </a:prstGeom>
        </p:spPr>
      </p:pic>
      <p:pic>
        <p:nvPicPr>
          <p:cNvPr id="6" name="Picture 5">
            <a:extLst>
              <a:ext uri="{FF2B5EF4-FFF2-40B4-BE49-F238E27FC236}">
                <a16:creationId xmlns:a16="http://schemas.microsoft.com/office/drawing/2014/main" id="{7C78D055-52BB-7756-0ED4-36EA4516B8E4}"/>
              </a:ext>
            </a:extLst>
          </p:cNvPr>
          <p:cNvPicPr>
            <a:picLocks noChangeAspect="1"/>
          </p:cNvPicPr>
          <p:nvPr/>
        </p:nvPicPr>
        <p:blipFill>
          <a:blip r:embed="rId4"/>
          <a:stretch>
            <a:fillRect/>
          </a:stretch>
        </p:blipFill>
        <p:spPr>
          <a:xfrm>
            <a:off x="7059087" y="2763910"/>
            <a:ext cx="3512269" cy="1840294"/>
          </a:xfrm>
          <a:prstGeom prst="rect">
            <a:avLst/>
          </a:prstGeom>
        </p:spPr>
      </p:pic>
      <p:sp>
        <p:nvSpPr>
          <p:cNvPr id="16" name="TextBox 15">
            <a:extLst>
              <a:ext uri="{FF2B5EF4-FFF2-40B4-BE49-F238E27FC236}">
                <a16:creationId xmlns:a16="http://schemas.microsoft.com/office/drawing/2014/main" id="{DA0F0776-87B1-509E-9976-A294B9F785E7}"/>
              </a:ext>
            </a:extLst>
          </p:cNvPr>
          <p:cNvSpPr txBox="1"/>
          <p:nvPr/>
        </p:nvSpPr>
        <p:spPr>
          <a:xfrm>
            <a:off x="6878457" y="108975"/>
            <a:ext cx="4202546" cy="523220"/>
          </a:xfrm>
          <a:prstGeom prst="rect">
            <a:avLst/>
          </a:prstGeom>
          <a:noFill/>
        </p:spPr>
        <p:txBody>
          <a:bodyPr wrap="square" rtlCol="0">
            <a:spAutoFit/>
          </a:bodyPr>
          <a:lstStyle/>
          <a:p>
            <a:r>
              <a:rPr lang="en-US" sz="2800" dirty="0"/>
              <a:t>EVPN Studio</a:t>
            </a:r>
          </a:p>
        </p:txBody>
      </p:sp>
      <p:pic>
        <p:nvPicPr>
          <p:cNvPr id="8" name="Picture 7">
            <a:extLst>
              <a:ext uri="{FF2B5EF4-FFF2-40B4-BE49-F238E27FC236}">
                <a16:creationId xmlns:a16="http://schemas.microsoft.com/office/drawing/2014/main" id="{AFB58D72-F59A-B10B-BCBF-37ABE2849A45}"/>
              </a:ext>
            </a:extLst>
          </p:cNvPr>
          <p:cNvPicPr>
            <a:picLocks noChangeAspect="1"/>
          </p:cNvPicPr>
          <p:nvPr/>
        </p:nvPicPr>
        <p:blipFill>
          <a:blip r:embed="rId5"/>
          <a:stretch>
            <a:fillRect/>
          </a:stretch>
        </p:blipFill>
        <p:spPr>
          <a:xfrm>
            <a:off x="6917668" y="569503"/>
            <a:ext cx="2998725" cy="1571217"/>
          </a:xfrm>
          <a:prstGeom prst="rect">
            <a:avLst/>
          </a:prstGeom>
        </p:spPr>
      </p:pic>
      <p:pic>
        <p:nvPicPr>
          <p:cNvPr id="17" name="Picture 16">
            <a:extLst>
              <a:ext uri="{FF2B5EF4-FFF2-40B4-BE49-F238E27FC236}">
                <a16:creationId xmlns:a16="http://schemas.microsoft.com/office/drawing/2014/main" id="{AFF55E40-F6EA-8B7D-C24C-0867B3BF7F64}"/>
              </a:ext>
            </a:extLst>
          </p:cNvPr>
          <p:cNvPicPr>
            <a:picLocks noChangeAspect="1"/>
          </p:cNvPicPr>
          <p:nvPr/>
        </p:nvPicPr>
        <p:blipFill>
          <a:blip r:embed="rId6"/>
          <a:stretch>
            <a:fillRect/>
          </a:stretch>
        </p:blipFill>
        <p:spPr>
          <a:xfrm>
            <a:off x="4527394" y="5254052"/>
            <a:ext cx="7513289" cy="1628048"/>
          </a:xfrm>
          <a:prstGeom prst="rect">
            <a:avLst/>
          </a:prstGeom>
        </p:spPr>
      </p:pic>
    </p:spTree>
    <p:extLst>
      <p:ext uri="{BB962C8B-B14F-4D97-AF65-F5344CB8AC3E}">
        <p14:creationId xmlns:p14="http://schemas.microsoft.com/office/powerpoint/2010/main" val="293258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Campus1  switch eos12 ping DC Leaf eos9 14.14.14.2 </a:t>
            </a:r>
          </a:p>
          <a:p>
            <a:r>
              <a:rPr lang="en-US" dirty="0">
                <a:cs typeface="Calibri"/>
              </a:rPr>
              <a:t>From Campus2  switch eos14 ping DC Leaf eos9 14.14.14.2 </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EVPN ETREE</a:t>
            </a:r>
            <a:endParaRPr lang="en-US" dirty="0"/>
          </a:p>
        </p:txBody>
      </p:sp>
      <p:pic>
        <p:nvPicPr>
          <p:cNvPr id="3" name="Picture 2">
            <a:extLst>
              <a:ext uri="{FF2B5EF4-FFF2-40B4-BE49-F238E27FC236}">
                <a16:creationId xmlns:a16="http://schemas.microsoft.com/office/drawing/2014/main" id="{DC7783CF-1689-21AD-D9EE-FBDA34E92FD0}"/>
              </a:ext>
            </a:extLst>
          </p:cNvPr>
          <p:cNvPicPr>
            <a:picLocks noChangeAspect="1"/>
          </p:cNvPicPr>
          <p:nvPr/>
        </p:nvPicPr>
        <p:blipFill>
          <a:blip r:embed="rId2"/>
          <a:stretch>
            <a:fillRect/>
          </a:stretch>
        </p:blipFill>
        <p:spPr>
          <a:xfrm>
            <a:off x="1690577" y="1406419"/>
            <a:ext cx="9266264" cy="5451581"/>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EVPN ETREE</a:t>
            </a:r>
            <a:br>
              <a:rPr lang="en-US" dirty="0">
                <a:cs typeface="Calibri Light"/>
              </a:rPr>
            </a:br>
            <a:r>
              <a:rPr lang="en-US" sz="2000" dirty="0">
                <a:cs typeface="Calibri Light"/>
              </a:rPr>
              <a:t>EVPN is used to Stretch L2 to Central FW gateways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182664" y="0"/>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3" name="Picture 2">
            <a:extLst>
              <a:ext uri="{FF2B5EF4-FFF2-40B4-BE49-F238E27FC236}">
                <a16:creationId xmlns:a16="http://schemas.microsoft.com/office/drawing/2014/main" id="{92D1D4EA-89A5-0225-BA38-DBEE9930EFAF}"/>
              </a:ext>
            </a:extLst>
          </p:cNvPr>
          <p:cNvPicPr>
            <a:picLocks noChangeAspect="1"/>
          </p:cNvPicPr>
          <p:nvPr/>
        </p:nvPicPr>
        <p:blipFill>
          <a:blip r:embed="rId2"/>
          <a:stretch>
            <a:fillRect/>
          </a:stretch>
        </p:blipFill>
        <p:spPr>
          <a:xfrm>
            <a:off x="1935125" y="757486"/>
            <a:ext cx="9501529" cy="6100514"/>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9" name="Picture 8">
            <a:extLst>
              <a:ext uri="{FF2B5EF4-FFF2-40B4-BE49-F238E27FC236}">
                <a16:creationId xmlns:a16="http://schemas.microsoft.com/office/drawing/2014/main" id="{460FEF55-A5B7-3D05-F44D-B2B66E17C868}"/>
              </a:ext>
            </a:extLst>
          </p:cNvPr>
          <p:cNvPicPr>
            <a:picLocks noChangeAspect="1"/>
          </p:cNvPicPr>
          <p:nvPr/>
        </p:nvPicPr>
        <p:blipFill>
          <a:blip r:embed="rId2"/>
          <a:stretch>
            <a:fillRect/>
          </a:stretch>
        </p:blipFill>
        <p:spPr>
          <a:xfrm>
            <a:off x="2565070" y="1164244"/>
            <a:ext cx="8877008" cy="5693755"/>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755718"/>
            <a:ext cx="6221894" cy="7632859"/>
          </a:xfrm>
          <a:prstGeom prst="rect">
            <a:avLst/>
          </a:prstGeom>
          <a:noFill/>
        </p:spPr>
        <p:txBody>
          <a:bodyPr wrap="square">
            <a:spAutoFit/>
          </a:bodyPr>
          <a:lstStyle/>
          <a:p>
            <a:r>
              <a:rPr lang="en-US" sz="1000" dirty="0" err="1"/>
              <a:t>router_bgp.router_id</a:t>
            </a:r>
            <a:r>
              <a:rPr lang="en-US" sz="1000" dirty="0"/>
              <a:t>, 9.9.9.9, eos9</a:t>
            </a:r>
          </a:p>
          <a:p>
            <a:r>
              <a:rPr lang="en-US" sz="1000" dirty="0" err="1"/>
              <a:t>router_bgp.router_id</a:t>
            </a:r>
            <a:r>
              <a:rPr lang="en-US" sz="1000" dirty="0"/>
              <a:t>, 15.15.15.15, eos15</a:t>
            </a:r>
          </a:p>
          <a:p>
            <a:r>
              <a:rPr lang="en-US" sz="1000" dirty="0"/>
              <a:t>Edge-Router-Domain, Site1, eos11</a:t>
            </a:r>
          </a:p>
          <a:p>
            <a:r>
              <a:rPr lang="en-US" sz="1000" dirty="0"/>
              <a:t>Edge-Router-Domain, Site1, eos13</a:t>
            </a:r>
          </a:p>
          <a:p>
            <a:r>
              <a:rPr lang="en-US" sz="1000" dirty="0" err="1"/>
              <a:t>router_bgp.router_id</a:t>
            </a:r>
            <a:r>
              <a:rPr lang="en-US" sz="1000" dirty="0"/>
              <a:t>, 3.3.3.3, eos3</a:t>
            </a:r>
          </a:p>
          <a:p>
            <a:r>
              <a:rPr lang="en-US" sz="1000" dirty="0"/>
              <a:t>FW, Internal, eos7</a:t>
            </a:r>
          </a:p>
          <a:p>
            <a:r>
              <a:rPr lang="en-US" sz="1000" dirty="0" err="1"/>
              <a:t>router_bgp.router_id</a:t>
            </a:r>
            <a:r>
              <a:rPr lang="en-US" sz="1000" dirty="0"/>
              <a:t>, 11.11.11.11, eos11</a:t>
            </a:r>
          </a:p>
          <a:p>
            <a:r>
              <a:rPr lang="en-US" sz="1000" dirty="0" err="1"/>
              <a:t>router_bgp.router_id</a:t>
            </a:r>
            <a:r>
              <a:rPr lang="en-US" sz="1000" dirty="0"/>
              <a:t>, 14.14.14.14, eos14</a:t>
            </a:r>
          </a:p>
          <a:p>
            <a:r>
              <a:rPr lang="en-US" sz="1000" dirty="0"/>
              <a:t>Network, Firewall-eos7, eos7</a:t>
            </a:r>
          </a:p>
          <a:p>
            <a:r>
              <a:rPr lang="en-US" sz="1000" dirty="0"/>
              <a:t>FW, External, eos14</a:t>
            </a:r>
          </a:p>
          <a:p>
            <a:r>
              <a:rPr lang="en-US" sz="1000" dirty="0" err="1"/>
              <a:t>NetworkServices</a:t>
            </a:r>
            <a:r>
              <a:rPr lang="en-US" sz="1000" dirty="0"/>
              <a:t>, L2, eos11</a:t>
            </a:r>
          </a:p>
          <a:p>
            <a:r>
              <a:rPr lang="en-US" sz="1000" dirty="0" err="1"/>
              <a:t>NetworkServices</a:t>
            </a:r>
            <a:r>
              <a:rPr lang="en-US" sz="1000" dirty="0"/>
              <a:t>, L2, eos9</a:t>
            </a:r>
          </a:p>
          <a:p>
            <a:r>
              <a:rPr lang="en-US" sz="1000" dirty="0" err="1"/>
              <a:t>NetworkServices</a:t>
            </a:r>
            <a:r>
              <a:rPr lang="en-US" sz="1000" dirty="0"/>
              <a:t>, L2, eos3</a:t>
            </a:r>
          </a:p>
          <a:p>
            <a:r>
              <a:rPr lang="en-US" sz="1000" dirty="0" err="1"/>
              <a:t>NetworkServices</a:t>
            </a:r>
            <a:r>
              <a:rPr lang="en-US" sz="1000" dirty="0"/>
              <a:t>, L2, eos13</a:t>
            </a:r>
          </a:p>
          <a:p>
            <a:r>
              <a:rPr lang="en-US" sz="1000" dirty="0" err="1"/>
              <a:t>NetworkServices</a:t>
            </a:r>
            <a:r>
              <a:rPr lang="en-US" sz="1000" dirty="0"/>
              <a:t>, L2, eos6</a:t>
            </a:r>
          </a:p>
          <a:p>
            <a:r>
              <a:rPr lang="en-US" sz="1000" dirty="0" err="1"/>
              <a:t>NetworkServices</a:t>
            </a:r>
            <a:r>
              <a:rPr lang="en-US" sz="1000" dirty="0"/>
              <a:t>, L2, eos1</a:t>
            </a:r>
          </a:p>
          <a:p>
            <a:r>
              <a:rPr lang="en-US" sz="1000" dirty="0" err="1"/>
              <a:t>NetworkServices</a:t>
            </a:r>
            <a:r>
              <a:rPr lang="en-US" sz="1000" dirty="0"/>
              <a:t>, L2, eos4</a:t>
            </a:r>
          </a:p>
          <a:p>
            <a:r>
              <a:rPr lang="en-US" sz="1000" dirty="0" err="1"/>
              <a:t>router_bgp.router_id</a:t>
            </a:r>
            <a:r>
              <a:rPr lang="en-US" sz="1000" dirty="0"/>
              <a:t>, 7.7.7.7, eos7</a:t>
            </a:r>
          </a:p>
          <a:p>
            <a:r>
              <a:rPr lang="en-US" sz="1000" dirty="0"/>
              <a:t>End-Devices, Site2, eos8</a:t>
            </a:r>
          </a:p>
          <a:p>
            <a:r>
              <a:rPr lang="en-US" sz="1000" dirty="0"/>
              <a:t>End-Devices, Site2, eos16</a:t>
            </a:r>
          </a:p>
          <a:p>
            <a:r>
              <a:rPr lang="en-US" sz="1000" dirty="0" err="1"/>
              <a:t>router_bgp.as</a:t>
            </a:r>
            <a:r>
              <a:rPr lang="en-US" sz="1000" dirty="0"/>
              <a:t>, 15, eos15</a:t>
            </a:r>
          </a:p>
          <a:p>
            <a:r>
              <a:rPr lang="en-US" sz="1000" dirty="0" err="1"/>
              <a:t>router_bgp.as</a:t>
            </a:r>
            <a:r>
              <a:rPr lang="en-US" sz="1000" dirty="0"/>
              <a:t>, 16, eos16</a:t>
            </a:r>
          </a:p>
          <a:p>
            <a:r>
              <a:rPr lang="en-US" sz="1000" dirty="0"/>
              <a:t>Network, Ex10-CoreNet-eos1-eos2-eos3-eos4-eos5-eos6-eos9-eos11-eos13, eos11</a:t>
            </a:r>
          </a:p>
          <a:p>
            <a:r>
              <a:rPr lang="en-US" sz="1000" dirty="0"/>
              <a:t>Network, Ex10-CoreNet-eos1-eos2-eos3-eos4-eos5-eos6-eos9-eos11-eos13, eos9</a:t>
            </a:r>
          </a:p>
          <a:p>
            <a:r>
              <a:rPr lang="en-US" sz="1000" dirty="0"/>
              <a:t>Network, Ex10-CoreNet-eos1-eos2-eos3-eos4-eos5-eos6-eos9-eos11-eos13, eos5</a:t>
            </a:r>
          </a:p>
          <a:p>
            <a:r>
              <a:rPr lang="en-US" sz="1000" dirty="0"/>
              <a:t>Network, Ex10-CoreNet-eos1-eos2-eos3-eos4-eos5-eos6-eos9-eos11-eos13, eos3</a:t>
            </a:r>
          </a:p>
          <a:p>
            <a:r>
              <a:rPr lang="en-US" sz="1000" dirty="0"/>
              <a:t>Network, Ex10-CoreNet-eos1-eos2-eos3-eos4-eos5-eos6-eos9-eos11-eos13, eos13</a:t>
            </a:r>
          </a:p>
          <a:p>
            <a:r>
              <a:rPr lang="en-US" sz="1000" dirty="0"/>
              <a:t>Network, Ex10-CoreNet-eos1-eos2-eos3-eos4-eos5-eos6-eos9-eos11-eos13, eos6</a:t>
            </a:r>
          </a:p>
          <a:p>
            <a:r>
              <a:rPr lang="en-US" sz="1000" dirty="0"/>
              <a:t>Network, Ex10-CoreNet-eos1-eos2-eos3-eos4-eos5-eos6-eos9-eos11-eos13, eos1</a:t>
            </a:r>
          </a:p>
          <a:p>
            <a:r>
              <a:rPr lang="en-US" sz="1000" dirty="0"/>
              <a:t>Network, Ex10-CoreNet-eos1-eos2-eos3-eos4-eos5-eos6-eos9-eos11-eos13, eos2</a:t>
            </a:r>
          </a:p>
          <a:p>
            <a:r>
              <a:rPr lang="en-US" sz="1000" dirty="0"/>
              <a:t>Network, Ex10-CoreNet-eos1-eos2-eos3-eos4-eos5-eos6-eos9-eos11-eos13, eos4</a:t>
            </a:r>
          </a:p>
          <a:p>
            <a:r>
              <a:rPr lang="en-US" sz="1000" dirty="0"/>
              <a:t>Network, External-FW-eos14, eos14</a:t>
            </a:r>
          </a:p>
          <a:p>
            <a:r>
              <a:rPr lang="en-US" sz="1000" dirty="0"/>
              <a:t>Edge-Router-Domain, Site2, eos9</a:t>
            </a:r>
          </a:p>
          <a:p>
            <a:r>
              <a:rPr lang="en-US" sz="1000" dirty="0"/>
              <a:t>Edge-Router-Domain, Site2, eos4</a:t>
            </a:r>
          </a:p>
          <a:p>
            <a:r>
              <a:rPr lang="en-US" sz="1000" dirty="0"/>
              <a:t>UNF, ALL, eos8</a:t>
            </a:r>
          </a:p>
          <a:p>
            <a:r>
              <a:rPr lang="en-US" sz="1000" dirty="0"/>
              <a:t>UNF, ALL, eos7</a:t>
            </a:r>
          </a:p>
          <a:p>
            <a:r>
              <a:rPr lang="en-US" sz="1000" dirty="0"/>
              <a:t>UNF, ALL, eos11</a:t>
            </a:r>
          </a:p>
          <a:p>
            <a:r>
              <a:rPr lang="en-US" sz="1000" dirty="0"/>
              <a:t>UNF, ALL, eos14</a:t>
            </a:r>
          </a:p>
          <a:p>
            <a:r>
              <a:rPr lang="en-US" sz="1000" dirty="0"/>
              <a:t>UNF, ALL, eos18</a:t>
            </a:r>
          </a:p>
          <a:p>
            <a:r>
              <a:rPr lang="en-US" sz="1000" dirty="0"/>
              <a:t>UNF, ALL, eos9</a:t>
            </a:r>
          </a:p>
          <a:p>
            <a:r>
              <a:rPr lang="en-US" sz="1000" dirty="0"/>
              <a:t>UNF, ALL, eos5</a:t>
            </a:r>
          </a:p>
          <a:p>
            <a:r>
              <a:rPr lang="en-US" sz="1000" dirty="0"/>
              <a:t>UNF, ALL, eos3</a:t>
            </a:r>
          </a:p>
          <a:p>
            <a:r>
              <a:rPr lang="en-US" sz="1000" dirty="0"/>
              <a:t>UNF, ALL, eos13</a:t>
            </a:r>
          </a:p>
          <a:p>
            <a:r>
              <a:rPr lang="en-US" sz="1000" dirty="0"/>
              <a:t>UNF, ALL, eos6</a:t>
            </a:r>
          </a:p>
          <a:p>
            <a:r>
              <a:rPr lang="en-US" sz="1000" dirty="0"/>
              <a:t>UNF, ALL, eos1</a:t>
            </a:r>
          </a:p>
          <a:p>
            <a:r>
              <a:rPr lang="en-US" sz="1000" dirty="0"/>
              <a:t>UNF, ALL, eos2</a:t>
            </a:r>
          </a:p>
          <a:p>
            <a:r>
              <a:rPr lang="en-US" sz="1000" dirty="0"/>
              <a:t>UNF, ALL, eos15</a:t>
            </a:r>
          </a:p>
          <a:p>
            <a:r>
              <a:rPr lang="en-US" sz="1000" dirty="0"/>
              <a:t>UNF, ALL, eos4</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6510884" y="166485"/>
            <a:ext cx="6220690" cy="12403395"/>
          </a:xfrm>
          <a:prstGeom prst="rect">
            <a:avLst/>
          </a:prstGeom>
          <a:noFill/>
        </p:spPr>
        <p:txBody>
          <a:bodyPr wrap="square">
            <a:spAutoFit/>
          </a:bodyPr>
          <a:lstStyle/>
          <a:p>
            <a:r>
              <a:rPr lang="en-US" sz="1000" dirty="0"/>
              <a:t>Edge-Router-Domain, 18, eos18</a:t>
            </a:r>
          </a:p>
          <a:p>
            <a:r>
              <a:rPr lang="en-US" sz="1000" dirty="0"/>
              <a:t>Edge-Router-Domain, Internal-FW-Border-Router, eos3</a:t>
            </a:r>
          </a:p>
          <a:p>
            <a:r>
              <a:rPr lang="en-US" sz="1000" dirty="0"/>
              <a:t>Edge-Router-Domain, Internal-FW-Border-Router, eos1</a:t>
            </a:r>
          </a:p>
          <a:p>
            <a:r>
              <a:rPr lang="en-US" sz="1000" dirty="0"/>
              <a:t>Edge-Router-Domain, External-FW-eos14, eos14</a:t>
            </a:r>
          </a:p>
          <a:p>
            <a:r>
              <a:rPr lang="en-US" sz="1000" dirty="0"/>
              <a:t>Role, Edge-Router, eos8</a:t>
            </a:r>
          </a:p>
          <a:p>
            <a:r>
              <a:rPr lang="en-US" sz="1000" dirty="0"/>
              <a:t>Role, Edge-Router, eos16</a:t>
            </a:r>
          </a:p>
          <a:p>
            <a:r>
              <a:rPr lang="en-US" sz="1000" dirty="0"/>
              <a:t>Role, Edge-Router, eos7</a:t>
            </a:r>
          </a:p>
          <a:p>
            <a:r>
              <a:rPr lang="en-US" sz="1000" dirty="0"/>
              <a:t>Role, Edge-Router, eos11</a:t>
            </a:r>
          </a:p>
          <a:p>
            <a:r>
              <a:rPr lang="en-US" sz="1000" dirty="0"/>
              <a:t>Role, Edge-Router, eos14</a:t>
            </a:r>
          </a:p>
          <a:p>
            <a:r>
              <a:rPr lang="en-US" sz="1000" dirty="0"/>
              <a:t>Role, Edge-Router, eos18</a:t>
            </a:r>
          </a:p>
          <a:p>
            <a:r>
              <a:rPr lang="en-US" sz="1000" dirty="0"/>
              <a:t>Role, Edge-Router, eos9</a:t>
            </a:r>
          </a:p>
          <a:p>
            <a:r>
              <a:rPr lang="en-US" sz="1000" dirty="0"/>
              <a:t>Role, Edge-Router, eos3</a:t>
            </a:r>
          </a:p>
          <a:p>
            <a:r>
              <a:rPr lang="en-US" sz="1000" dirty="0"/>
              <a:t>Role, Edge-Router, eos13</a:t>
            </a:r>
          </a:p>
          <a:p>
            <a:r>
              <a:rPr lang="en-US" sz="1000" dirty="0"/>
              <a:t>Role, Edge-Router, eos6</a:t>
            </a:r>
          </a:p>
          <a:p>
            <a:r>
              <a:rPr lang="en-US" sz="1000" dirty="0"/>
              <a:t>Role, Edge-Router, eos1</a:t>
            </a:r>
          </a:p>
          <a:p>
            <a:r>
              <a:rPr lang="en-US" sz="1000" dirty="0"/>
              <a:t>Role, Edge-Router, eos15</a:t>
            </a:r>
          </a:p>
          <a:p>
            <a:r>
              <a:rPr lang="en-US" sz="1000" dirty="0"/>
              <a:t>Role, Edge-Router, eos4</a:t>
            </a:r>
          </a:p>
          <a:p>
            <a:r>
              <a:rPr lang="en-US" sz="1000" dirty="0" err="1"/>
              <a:t>router_bgp.router_id</a:t>
            </a:r>
            <a:r>
              <a:rPr lang="en-US" sz="1000" dirty="0"/>
              <a:t>, 4.4.4.4, eos4</a:t>
            </a:r>
          </a:p>
          <a:p>
            <a:r>
              <a:rPr lang="en-US" sz="1000" dirty="0" err="1"/>
              <a:t>router_bgp.as</a:t>
            </a:r>
            <a:r>
              <a:rPr lang="en-US" sz="1000" dirty="0"/>
              <a:t>, 18, eos18</a:t>
            </a:r>
          </a:p>
          <a:p>
            <a:r>
              <a:rPr lang="en-US" sz="1000" dirty="0" err="1"/>
              <a:t>router_bgp.router_id</a:t>
            </a:r>
            <a:r>
              <a:rPr lang="en-US" sz="1000" dirty="0"/>
              <a:t>, 13.13.13.13, eos13</a:t>
            </a:r>
          </a:p>
          <a:p>
            <a:r>
              <a:rPr lang="en-US" sz="1000" dirty="0"/>
              <a:t>Edge-Router-Domain, Floor2, eos16</a:t>
            </a:r>
          </a:p>
          <a:p>
            <a:r>
              <a:rPr lang="en-US" sz="1000" dirty="0" err="1"/>
              <a:t>router_bgp.as</a:t>
            </a:r>
            <a:r>
              <a:rPr lang="en-US" sz="1000" dirty="0"/>
              <a:t>, 65001, eos7</a:t>
            </a:r>
          </a:p>
          <a:p>
            <a:r>
              <a:rPr lang="en-US" sz="1000" dirty="0"/>
              <a:t>Edge-Router-Domain, Internal-FW-eos7, eos7</a:t>
            </a:r>
          </a:p>
          <a:p>
            <a:r>
              <a:rPr lang="en-US" sz="1000" dirty="0" err="1"/>
              <a:t>router_bgp.router_id</a:t>
            </a:r>
            <a:r>
              <a:rPr lang="en-US" sz="1000" dirty="0"/>
              <a:t>, 18.18.18.18, eos18</a:t>
            </a:r>
          </a:p>
          <a:p>
            <a:r>
              <a:rPr lang="en-US" sz="1000" dirty="0"/>
              <a:t>Network, Internal-FW-eos7, eos7</a:t>
            </a:r>
          </a:p>
          <a:p>
            <a:r>
              <a:rPr lang="en-US" sz="1000" dirty="0"/>
              <a:t>Role, RR, eos5</a:t>
            </a:r>
          </a:p>
          <a:p>
            <a:r>
              <a:rPr lang="en-US" sz="1000" dirty="0"/>
              <a:t>Role, RR, eos2</a:t>
            </a:r>
          </a:p>
          <a:p>
            <a:r>
              <a:rPr lang="en-US" sz="1000" dirty="0" err="1"/>
              <a:t>router_bgp.router_id</a:t>
            </a:r>
            <a:r>
              <a:rPr lang="en-US" sz="1000" dirty="0"/>
              <a:t>, 8.8.8.8, eos8</a:t>
            </a:r>
          </a:p>
          <a:p>
            <a:r>
              <a:rPr lang="en-US" sz="1000" dirty="0" err="1"/>
              <a:t>router_bgp.router_id</a:t>
            </a:r>
            <a:r>
              <a:rPr lang="en-US" sz="1000" dirty="0"/>
              <a:t>, 5.5.5.5, eos5</a:t>
            </a:r>
          </a:p>
          <a:p>
            <a:r>
              <a:rPr lang="en-US" sz="1000" dirty="0" err="1"/>
              <a:t>router_bgp.router_id</a:t>
            </a:r>
            <a:r>
              <a:rPr lang="en-US" sz="1000" dirty="0"/>
              <a:t>, 2.2.2.2, eos2</a:t>
            </a:r>
          </a:p>
          <a:p>
            <a:r>
              <a:rPr lang="en-US" sz="1000" dirty="0"/>
              <a:t>Network, WAN-Router-eos8, eos8</a:t>
            </a:r>
          </a:p>
          <a:p>
            <a:r>
              <a:rPr lang="en-US" sz="1000" dirty="0"/>
              <a:t>Edge-Router-Domain, WAN-Router-eos8, eos8</a:t>
            </a:r>
          </a:p>
          <a:p>
            <a:r>
              <a:rPr lang="en-US" sz="1000" dirty="0"/>
              <a:t>Campus, Site1-Floor2-eos13, eos13</a:t>
            </a:r>
          </a:p>
          <a:p>
            <a:r>
              <a:rPr lang="en-US" sz="1000" dirty="0" err="1"/>
              <a:t>router_bgp.router_id</a:t>
            </a:r>
            <a:r>
              <a:rPr lang="en-US" sz="1000" dirty="0"/>
              <a:t>, 10.10.10.10, eos10</a:t>
            </a:r>
          </a:p>
          <a:p>
            <a:r>
              <a:rPr lang="en-US" sz="1000" dirty="0" err="1"/>
              <a:t>router_bgp.router_id</a:t>
            </a:r>
            <a:r>
              <a:rPr lang="en-US" sz="1000" dirty="0"/>
              <a:t>, 19.19.19.19, eos19</a:t>
            </a:r>
          </a:p>
          <a:p>
            <a:r>
              <a:rPr lang="en-US" sz="1000" dirty="0"/>
              <a:t>Campus, Site2-Floor1-eos9, eos9</a:t>
            </a:r>
          </a:p>
          <a:p>
            <a:r>
              <a:rPr lang="en-US" sz="1000" dirty="0"/>
              <a:t>Network, ISP-eos18, eos18</a:t>
            </a:r>
          </a:p>
          <a:p>
            <a:r>
              <a:rPr lang="en-US" sz="1000" dirty="0" err="1"/>
              <a:t>router_bgp.router_id</a:t>
            </a:r>
            <a:r>
              <a:rPr lang="en-US" sz="1000" dirty="0"/>
              <a:t>, 1.1.1.1, eos1</a:t>
            </a:r>
          </a:p>
          <a:p>
            <a:r>
              <a:rPr lang="en-US" sz="1000" dirty="0"/>
              <a:t>Network, ISP-eos7-eos10-eos19, eos7</a:t>
            </a:r>
          </a:p>
          <a:p>
            <a:r>
              <a:rPr lang="en-US" sz="1000" dirty="0"/>
              <a:t>Network, ISP-eos7-eos10-eos19, eos19</a:t>
            </a:r>
          </a:p>
          <a:p>
            <a:r>
              <a:rPr lang="en-US" sz="1000" dirty="0"/>
              <a:t>Network, ISP-eos7-eos10-eos19, eos10</a:t>
            </a:r>
          </a:p>
          <a:p>
            <a:r>
              <a:rPr lang="en-US" sz="1000" dirty="0"/>
              <a:t>Network, ISP-eos15, eos15</a:t>
            </a:r>
          </a:p>
          <a:p>
            <a:r>
              <a:rPr lang="en-US" sz="1000" dirty="0"/>
              <a:t>Network, FireWalls-eos8-eos14, eos14</a:t>
            </a:r>
          </a:p>
          <a:p>
            <a:r>
              <a:rPr lang="en-US" sz="1000" dirty="0"/>
              <a:t>End-Devices, Site1, eos12</a:t>
            </a:r>
          </a:p>
          <a:p>
            <a:r>
              <a:rPr lang="en-US" sz="1000" dirty="0"/>
              <a:t>Edge-Router-Domain, External-FW-Border-Router, eos6</a:t>
            </a:r>
          </a:p>
          <a:p>
            <a:r>
              <a:rPr lang="en-US" sz="1000" dirty="0" err="1"/>
              <a:t>router_bgp.as</a:t>
            </a:r>
            <a:r>
              <a:rPr lang="en-US" sz="1000" dirty="0"/>
              <a:t>, 11214, eos8</a:t>
            </a:r>
          </a:p>
          <a:p>
            <a:r>
              <a:rPr lang="en-US" sz="1000" dirty="0" err="1"/>
              <a:t>router_bgp.as</a:t>
            </a:r>
            <a:r>
              <a:rPr lang="en-US" sz="1000" dirty="0"/>
              <a:t>, 11214, eos11</a:t>
            </a:r>
          </a:p>
          <a:p>
            <a:r>
              <a:rPr lang="en-US" sz="1000" dirty="0" err="1"/>
              <a:t>router_bgp.as</a:t>
            </a:r>
            <a:r>
              <a:rPr lang="en-US" sz="1000" dirty="0"/>
              <a:t>, 11214, eos14</a:t>
            </a:r>
          </a:p>
          <a:p>
            <a:r>
              <a:rPr lang="en-US" sz="1000" dirty="0" err="1"/>
              <a:t>router_bgp.as</a:t>
            </a:r>
            <a:r>
              <a:rPr lang="en-US" sz="1000" dirty="0"/>
              <a:t>, 11214, eos9</a:t>
            </a:r>
          </a:p>
          <a:p>
            <a:r>
              <a:rPr lang="en-US" sz="1000" dirty="0" err="1"/>
              <a:t>router_bgp.as</a:t>
            </a:r>
            <a:r>
              <a:rPr lang="en-US" sz="1000" dirty="0"/>
              <a:t>, 11214, eos5</a:t>
            </a:r>
          </a:p>
          <a:p>
            <a:r>
              <a:rPr lang="en-US" sz="1000" dirty="0" err="1"/>
              <a:t>router_bgp.as</a:t>
            </a:r>
            <a:r>
              <a:rPr lang="en-US" sz="1000" dirty="0"/>
              <a:t>, 11214, eos3</a:t>
            </a:r>
          </a:p>
          <a:p>
            <a:r>
              <a:rPr lang="en-US" sz="1000" dirty="0" err="1"/>
              <a:t>router_bgp.as</a:t>
            </a:r>
            <a:r>
              <a:rPr lang="en-US" sz="1000" dirty="0"/>
              <a:t>, 11214, eos13</a:t>
            </a:r>
          </a:p>
          <a:p>
            <a:r>
              <a:rPr lang="en-US" sz="1000" dirty="0" err="1"/>
              <a:t>router_bgp.as</a:t>
            </a:r>
            <a:r>
              <a:rPr lang="en-US" sz="1000" dirty="0"/>
              <a:t>, 11214, eos6</a:t>
            </a:r>
          </a:p>
          <a:p>
            <a:r>
              <a:rPr lang="en-US" sz="1000" dirty="0" err="1"/>
              <a:t>router_bgp.as</a:t>
            </a:r>
            <a:r>
              <a:rPr lang="en-US" sz="1000" dirty="0"/>
              <a:t>, 11214, eos1</a:t>
            </a:r>
          </a:p>
          <a:p>
            <a:r>
              <a:rPr lang="en-US" sz="1000" dirty="0" err="1"/>
              <a:t>router_bgp.as</a:t>
            </a:r>
            <a:r>
              <a:rPr lang="en-US" sz="1000" dirty="0"/>
              <a:t>, 11214, eos2</a:t>
            </a:r>
          </a:p>
          <a:p>
            <a:r>
              <a:rPr lang="en-US" sz="1000" dirty="0" err="1"/>
              <a:t>router_bgp.as</a:t>
            </a:r>
            <a:r>
              <a:rPr lang="en-US" sz="1000" dirty="0"/>
              <a:t>, 11214, eos4</a:t>
            </a:r>
          </a:p>
          <a:p>
            <a:r>
              <a:rPr lang="en-US" sz="1000" dirty="0"/>
              <a:t>Edge-Router-Domain, 15, eos15</a:t>
            </a:r>
          </a:p>
          <a:p>
            <a:r>
              <a:rPr lang="en-US" sz="1000" dirty="0" err="1"/>
              <a:t>NetworkServices</a:t>
            </a:r>
            <a:r>
              <a:rPr lang="en-US" sz="1000" dirty="0"/>
              <a:t>, L3, eos11</a:t>
            </a:r>
          </a:p>
          <a:p>
            <a:r>
              <a:rPr lang="en-US" sz="1000" dirty="0" err="1"/>
              <a:t>NetworkServices</a:t>
            </a:r>
            <a:r>
              <a:rPr lang="en-US" sz="1000" dirty="0"/>
              <a:t>, L3, eos9</a:t>
            </a:r>
          </a:p>
          <a:p>
            <a:r>
              <a:rPr lang="en-US" sz="1000" dirty="0" err="1"/>
              <a:t>NetworkServices</a:t>
            </a:r>
            <a:r>
              <a:rPr lang="en-US" sz="1000" dirty="0"/>
              <a:t>, L3, eos3</a:t>
            </a:r>
          </a:p>
          <a:p>
            <a:r>
              <a:rPr lang="en-US" sz="1000" dirty="0" err="1"/>
              <a:t>NetworkServices</a:t>
            </a:r>
            <a:r>
              <a:rPr lang="en-US" sz="1000" dirty="0"/>
              <a:t>, L3, eos13</a:t>
            </a:r>
          </a:p>
          <a:p>
            <a:r>
              <a:rPr lang="en-US" sz="1000" dirty="0" err="1"/>
              <a:t>NetworkServices</a:t>
            </a:r>
            <a:r>
              <a:rPr lang="en-US" sz="1000" dirty="0"/>
              <a:t>, L3, eos6</a:t>
            </a:r>
          </a:p>
          <a:p>
            <a:r>
              <a:rPr lang="en-US" sz="1000" dirty="0" err="1"/>
              <a:t>NetworkServices</a:t>
            </a:r>
            <a:r>
              <a:rPr lang="en-US" sz="1000" dirty="0"/>
              <a:t>, L3, eos1</a:t>
            </a:r>
          </a:p>
          <a:p>
            <a:r>
              <a:rPr lang="en-US" sz="1000" dirty="0" err="1"/>
              <a:t>NetworkServices</a:t>
            </a:r>
            <a:r>
              <a:rPr lang="en-US" sz="1000" dirty="0"/>
              <a:t>, L3, eos4</a:t>
            </a:r>
          </a:p>
          <a:p>
            <a:r>
              <a:rPr lang="en-US" sz="1000" dirty="0" err="1"/>
              <a:t>router_bgp.router_id</a:t>
            </a:r>
            <a:r>
              <a:rPr lang="en-US" sz="1000" dirty="0"/>
              <a:t>, 6.6.6.6, eos6</a:t>
            </a:r>
          </a:p>
          <a:p>
            <a:r>
              <a:rPr lang="en-US" sz="1000" dirty="0" err="1"/>
              <a:t>router_bgp.router_id</a:t>
            </a:r>
            <a:r>
              <a:rPr lang="en-US" sz="1000" dirty="0"/>
              <a:t>, 16.16.16.16, eos16</a:t>
            </a:r>
          </a:p>
          <a:p>
            <a:r>
              <a:rPr lang="en-US" sz="1000" dirty="0"/>
              <a:t>Role, Core, eos19</a:t>
            </a:r>
          </a:p>
          <a:p>
            <a:r>
              <a:rPr lang="en-US" sz="1000" dirty="0"/>
              <a:t>Role, Core, eos5</a:t>
            </a:r>
          </a:p>
          <a:p>
            <a:r>
              <a:rPr lang="en-US" sz="1000" dirty="0"/>
              <a:t>Role, Core, eos2</a:t>
            </a:r>
          </a:p>
          <a:p>
            <a:r>
              <a:rPr lang="en-US" sz="1000" dirty="0"/>
              <a:t>Role, Core, eos10</a:t>
            </a:r>
          </a:p>
          <a:p>
            <a:r>
              <a:rPr lang="en-US" sz="1000" dirty="0"/>
              <a:t>Network, Site2-End-Device, eos16</a:t>
            </a:r>
          </a:p>
          <a:p>
            <a:r>
              <a:rPr lang="en-US" sz="1000" dirty="0"/>
              <a:t>Edge-Router-Domain, ISP, eos7</a:t>
            </a:r>
          </a:p>
          <a:p>
            <a:r>
              <a:rPr lang="en-US" sz="1000" dirty="0" err="1"/>
              <a:t>Vtep</a:t>
            </a:r>
            <a:r>
              <a:rPr lang="en-US" sz="1000" dirty="0"/>
              <a:t>, True, eos11</a:t>
            </a:r>
          </a:p>
          <a:p>
            <a:r>
              <a:rPr lang="en-US" sz="1000" dirty="0" err="1"/>
              <a:t>Vtep</a:t>
            </a:r>
            <a:r>
              <a:rPr lang="en-US" sz="1000" dirty="0"/>
              <a:t>, True, eos9</a:t>
            </a:r>
          </a:p>
          <a:p>
            <a:r>
              <a:rPr lang="en-US" sz="1000" dirty="0" err="1"/>
              <a:t>Vtep</a:t>
            </a:r>
            <a:r>
              <a:rPr lang="en-US" sz="1000" dirty="0"/>
              <a:t>, True, eos3</a:t>
            </a:r>
          </a:p>
          <a:p>
            <a:r>
              <a:rPr lang="en-US" sz="1000" dirty="0" err="1"/>
              <a:t>Vtep</a:t>
            </a:r>
            <a:r>
              <a:rPr lang="en-US" sz="1000" dirty="0"/>
              <a:t>, True, eos13</a:t>
            </a:r>
          </a:p>
          <a:p>
            <a:r>
              <a:rPr lang="en-US" sz="1000" dirty="0" err="1"/>
              <a:t>Vtep</a:t>
            </a:r>
            <a:r>
              <a:rPr lang="en-US" sz="1000" dirty="0"/>
              <a:t>, True, eos6</a:t>
            </a:r>
          </a:p>
          <a:p>
            <a:r>
              <a:rPr lang="en-US" sz="1000" dirty="0" err="1"/>
              <a:t>Vtep</a:t>
            </a:r>
            <a:r>
              <a:rPr lang="en-US" sz="1000" dirty="0"/>
              <a:t>, True, eos1</a:t>
            </a:r>
          </a:p>
          <a:p>
            <a:r>
              <a:rPr lang="en-US" sz="1000" dirty="0" err="1"/>
              <a:t>Vtep</a:t>
            </a:r>
            <a:r>
              <a:rPr lang="en-US" sz="1000" dirty="0"/>
              <a:t>, True, eos4</a:t>
            </a:r>
          </a:p>
          <a:p>
            <a:r>
              <a:rPr lang="en-US" sz="1000" dirty="0"/>
              <a:t>Campus, Site1-Floor1-eos11, eos11</a:t>
            </a:r>
          </a:p>
        </p:txBody>
      </p:sp>
    </p:spTree>
    <p:extLst>
      <p:ext uri="{BB962C8B-B14F-4D97-AF65-F5344CB8AC3E}">
        <p14:creationId xmlns:p14="http://schemas.microsoft.com/office/powerpoint/2010/main" val="19184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294526" y="4086677"/>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8180038" y="198355"/>
            <a:ext cx="4202546" cy="523220"/>
          </a:xfrm>
          <a:prstGeom prst="rect">
            <a:avLst/>
          </a:prstGeom>
          <a:noFill/>
        </p:spPr>
        <p:txBody>
          <a:bodyPr wrap="square" rtlCol="0">
            <a:spAutoFit/>
          </a:bodyPr>
          <a:lstStyle/>
          <a:p>
            <a:r>
              <a:rPr lang="en-US" sz="2800" dirty="0"/>
              <a:t>EVPN Studio</a:t>
            </a:r>
          </a:p>
        </p:txBody>
      </p:sp>
      <p:pic>
        <p:nvPicPr>
          <p:cNvPr id="13" name="Picture 12">
            <a:extLst>
              <a:ext uri="{FF2B5EF4-FFF2-40B4-BE49-F238E27FC236}">
                <a16:creationId xmlns:a16="http://schemas.microsoft.com/office/drawing/2014/main" id="{F4030E67-EC3C-360E-084D-69A2B81B1C9A}"/>
              </a:ext>
            </a:extLst>
          </p:cNvPr>
          <p:cNvPicPr>
            <a:picLocks noChangeAspect="1"/>
          </p:cNvPicPr>
          <p:nvPr/>
        </p:nvPicPr>
        <p:blipFill>
          <a:blip r:embed="rId2"/>
          <a:stretch>
            <a:fillRect/>
          </a:stretch>
        </p:blipFill>
        <p:spPr>
          <a:xfrm>
            <a:off x="6988446" y="800832"/>
            <a:ext cx="5046427" cy="1513928"/>
          </a:xfrm>
          <a:prstGeom prst="rect">
            <a:avLst/>
          </a:prstGeom>
        </p:spPr>
      </p:pic>
      <p:pic>
        <p:nvPicPr>
          <p:cNvPr id="14" name="Picture 13">
            <a:extLst>
              <a:ext uri="{FF2B5EF4-FFF2-40B4-BE49-F238E27FC236}">
                <a16:creationId xmlns:a16="http://schemas.microsoft.com/office/drawing/2014/main" id="{9BF7B3CF-EF5E-CBDF-DB55-5E5046F82D45}"/>
              </a:ext>
            </a:extLst>
          </p:cNvPr>
          <p:cNvPicPr>
            <a:picLocks noChangeAspect="1"/>
          </p:cNvPicPr>
          <p:nvPr/>
        </p:nvPicPr>
        <p:blipFill>
          <a:blip r:embed="rId3"/>
          <a:stretch>
            <a:fillRect/>
          </a:stretch>
        </p:blipFill>
        <p:spPr>
          <a:xfrm>
            <a:off x="294526" y="2314760"/>
            <a:ext cx="9461500" cy="1790700"/>
          </a:xfrm>
          <a:prstGeom prst="rect">
            <a:avLst/>
          </a:prstGeom>
        </p:spPr>
      </p:pic>
      <p:pic>
        <p:nvPicPr>
          <p:cNvPr id="16" name="Picture 15">
            <a:extLst>
              <a:ext uri="{FF2B5EF4-FFF2-40B4-BE49-F238E27FC236}">
                <a16:creationId xmlns:a16="http://schemas.microsoft.com/office/drawing/2014/main" id="{F3593716-51A0-C11C-EFD7-C15174EF8D48}"/>
              </a:ext>
            </a:extLst>
          </p:cNvPr>
          <p:cNvPicPr>
            <a:picLocks noChangeAspect="1"/>
          </p:cNvPicPr>
          <p:nvPr/>
        </p:nvPicPr>
        <p:blipFill>
          <a:blip r:embed="rId4"/>
          <a:stretch>
            <a:fillRect/>
          </a:stretch>
        </p:blipFill>
        <p:spPr>
          <a:xfrm>
            <a:off x="620971" y="4713324"/>
            <a:ext cx="9461500" cy="1790700"/>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fontScale="92500" lnSpcReduction="20000"/>
          </a:bodyPr>
          <a:lstStyle/>
          <a:p>
            <a:r>
              <a:rPr lang="en-US" dirty="0">
                <a:cs typeface="Calibri"/>
              </a:rPr>
              <a:t>From End Device eos12 ping Internet route 15.15.15.15 and 18.18.18.18 from inside </a:t>
            </a:r>
            <a:r>
              <a:rPr lang="en-US" dirty="0" err="1">
                <a:cs typeface="Calibri"/>
              </a:rPr>
              <a:t>vrfs</a:t>
            </a:r>
            <a:r>
              <a:rPr lang="en-US" dirty="0">
                <a:cs typeface="Calibri"/>
              </a:rPr>
              <a:t> red-floor1, red-floor2, gray-floor1, gray-floor2, blue-floor1, green-floor1, and green-floor2.</a:t>
            </a:r>
          </a:p>
          <a:p>
            <a:r>
              <a:rPr lang="en-US" dirty="0">
                <a:cs typeface="Calibri"/>
              </a:rPr>
              <a:t>From End Device eos12 test ETREE, from inside </a:t>
            </a:r>
            <a:r>
              <a:rPr lang="en-US" dirty="0" err="1">
                <a:cs typeface="Calibri"/>
              </a:rPr>
              <a:t>vrf</a:t>
            </a:r>
            <a:r>
              <a:rPr lang="en-US" dirty="0">
                <a:cs typeface="Calibri"/>
              </a:rPr>
              <a:t> red-floor1, eos11 red-floor2 3.1.9.212 and eos16 red-floor2 3.1.9.16 and 3.1.9.8 should not be reachable</a:t>
            </a:r>
          </a:p>
          <a:p>
            <a:r>
              <a:rPr lang="en-US" dirty="0">
                <a:cs typeface="Calibri"/>
              </a:rPr>
              <a:t>From End Device eos12 test ETREE, from inside </a:t>
            </a:r>
            <a:r>
              <a:rPr lang="en-US" dirty="0" err="1">
                <a:cs typeface="Calibri"/>
              </a:rPr>
              <a:t>vrf</a:t>
            </a:r>
            <a:r>
              <a:rPr lang="en-US" dirty="0">
                <a:cs typeface="Calibri"/>
              </a:rPr>
              <a:t> gray-floor1, eos11 gray-floor2 3.2.0.212 and eos16 gray-floor2 3.2.0.16 and 3.2.0.8 should not be reachable</a:t>
            </a:r>
          </a:p>
          <a:p>
            <a:r>
              <a:rPr lang="en-US" dirty="0">
                <a:cs typeface="Calibri"/>
              </a:rPr>
              <a:t>From End Device </a:t>
            </a:r>
            <a:r>
              <a:rPr lang="en-US" dirty="0" err="1">
                <a:cs typeface="Calibri"/>
              </a:rPr>
              <a:t>eos</a:t>
            </a:r>
            <a:r>
              <a:rPr lang="en-US" dirty="0">
                <a:cs typeface="Calibri"/>
              </a:rPr>
              <a:t> 12 ping 4.3.1.16 from inside </a:t>
            </a:r>
            <a:r>
              <a:rPr lang="en-US" dirty="0" err="1">
                <a:cs typeface="Calibri"/>
              </a:rPr>
              <a:t>vrf</a:t>
            </a:r>
            <a:r>
              <a:rPr lang="en-US" dirty="0">
                <a:cs typeface="Calibri"/>
              </a:rPr>
              <a:t> black-floor1</a:t>
            </a:r>
          </a:p>
          <a:p>
            <a:r>
              <a:rPr lang="en-US" dirty="0">
                <a:cs typeface="Calibri"/>
              </a:rPr>
              <a:t>From End Device </a:t>
            </a:r>
            <a:r>
              <a:rPr lang="en-US" dirty="0" err="1">
                <a:cs typeface="Calibri"/>
              </a:rPr>
              <a:t>eos</a:t>
            </a:r>
            <a:r>
              <a:rPr lang="en-US" dirty="0">
                <a:cs typeface="Calibri"/>
              </a:rPr>
              <a:t> 16 ping Internet route 15.15.15.15 and 18.18.18.18 from inside </a:t>
            </a:r>
            <a:r>
              <a:rPr lang="en-US" dirty="0" err="1">
                <a:cs typeface="Calibri"/>
              </a:rPr>
              <a:t>vrfs</a:t>
            </a:r>
            <a:r>
              <a:rPr lang="en-US" dirty="0">
                <a:cs typeface="Calibri"/>
              </a:rPr>
              <a:t> red-floor2, gray-floor2.</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End Device </a:t>
            </a:r>
            <a:r>
              <a:rPr lang="en-US" dirty="0" err="1">
                <a:cs typeface="Calibri"/>
              </a:rPr>
              <a:t>eos</a:t>
            </a:r>
            <a:r>
              <a:rPr lang="en-US" dirty="0">
                <a:cs typeface="Calibri"/>
              </a:rPr>
              <a:t> 16 and eos8 ping Internet route 15.15.15.15 and 18.18.18.18 from inside </a:t>
            </a:r>
            <a:r>
              <a:rPr lang="en-US" dirty="0" err="1">
                <a:cs typeface="Calibri"/>
              </a:rPr>
              <a:t>vrfs</a:t>
            </a:r>
            <a:r>
              <a:rPr lang="en-US" dirty="0">
                <a:cs typeface="Calibri"/>
              </a:rPr>
              <a:t> red-floor2, gray-floor2, and green-floor2.</a:t>
            </a:r>
          </a:p>
          <a:p>
            <a:r>
              <a:rPr lang="en-US" dirty="0">
                <a:cs typeface="Calibri"/>
              </a:rPr>
              <a:t>From End Device eos8 test ETREE, from inside </a:t>
            </a:r>
            <a:r>
              <a:rPr lang="en-US" dirty="0" err="1">
                <a:cs typeface="Calibri"/>
              </a:rPr>
              <a:t>vrf</a:t>
            </a:r>
            <a:r>
              <a:rPr lang="en-US" dirty="0">
                <a:cs typeface="Calibri"/>
              </a:rPr>
              <a:t> red-floor2, ping GW 3.1.9.14, but eos11 red-floor2 3.1.9.212, eos13 red-floor2 3.1.9.112, and eos16 red-floor2 3.1.9.16 should not be reachable</a:t>
            </a:r>
          </a:p>
          <a:p>
            <a:r>
              <a:rPr lang="en-US" dirty="0">
                <a:cs typeface="Calibri"/>
              </a:rPr>
              <a:t>From End Device eos16 test ETREE, from inside </a:t>
            </a:r>
            <a:r>
              <a:rPr lang="en-US" dirty="0" err="1">
                <a:cs typeface="Calibri"/>
              </a:rPr>
              <a:t>vrf</a:t>
            </a:r>
            <a:r>
              <a:rPr lang="en-US" dirty="0">
                <a:cs typeface="Calibri"/>
              </a:rPr>
              <a:t> red-floor2, ping GW 3.1.9.14, but eos11 red-floor2 3.1.9.212, eos13 red-floor2 3.1.9.112, and eos8 red-floor2 3.1.9.8 should not be reachable</a:t>
            </a:r>
          </a:p>
          <a:p>
            <a:r>
              <a:rPr lang="en-US" dirty="0">
                <a:cs typeface="Calibri"/>
              </a:rPr>
              <a:t>From End Device eos16 and eos8 from inside </a:t>
            </a:r>
            <a:r>
              <a:rPr lang="en-US" dirty="0" err="1">
                <a:cs typeface="Calibri"/>
              </a:rPr>
              <a:t>vrf</a:t>
            </a:r>
            <a:r>
              <a:rPr lang="en-US" dirty="0">
                <a:cs typeface="Calibri"/>
              </a:rPr>
              <a:t> green-floor2 ping device eos11 </a:t>
            </a:r>
            <a:r>
              <a:rPr lang="en-US" dirty="0" err="1">
                <a:cs typeface="Calibri"/>
              </a:rPr>
              <a:t>vrf</a:t>
            </a:r>
            <a:r>
              <a:rPr lang="en-US" dirty="0">
                <a:cs typeface="Calibri"/>
              </a:rPr>
              <a:t> blue 2.3.4.112</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8374918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5105749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34590525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957310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35515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42252217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2537040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230561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2681483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1569477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67163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Introducing Enterprise Routing Studio</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p:txBody>
          <a:bodyPr/>
          <a:lstStyle/>
          <a:p>
            <a:r>
              <a:rPr lang="en-US" dirty="0"/>
              <a:t>Adds OSPF, ISIS and BGP routing capabilities to Studios</a:t>
            </a:r>
          </a:p>
        </p:txBody>
      </p:sp>
      <p:pic>
        <p:nvPicPr>
          <p:cNvPr id="4" name="Picture 3">
            <a:extLst>
              <a:ext uri="{FF2B5EF4-FFF2-40B4-BE49-F238E27FC236}">
                <a16:creationId xmlns:a16="http://schemas.microsoft.com/office/drawing/2014/main" id="{3A2728F6-C0F6-C426-C53F-346B79482A41}"/>
              </a:ext>
            </a:extLst>
          </p:cNvPr>
          <p:cNvPicPr>
            <a:picLocks noChangeAspect="1"/>
          </p:cNvPicPr>
          <p:nvPr/>
        </p:nvPicPr>
        <p:blipFill>
          <a:blip r:embed="rId2"/>
          <a:stretch>
            <a:fillRect/>
          </a:stretch>
        </p:blipFill>
        <p:spPr>
          <a:xfrm>
            <a:off x="1403497" y="2428531"/>
            <a:ext cx="7683795" cy="4275562"/>
          </a:xfrm>
          <a:prstGeom prst="rect">
            <a:avLst/>
          </a:prstGeom>
        </p:spPr>
      </p:pic>
    </p:spTree>
    <p:extLst>
      <p:ext uri="{BB962C8B-B14F-4D97-AF65-F5344CB8AC3E}">
        <p14:creationId xmlns:p14="http://schemas.microsoft.com/office/powerpoint/2010/main" val="26324650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Networks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838200" y="1368425"/>
            <a:ext cx="10515600" cy="4351338"/>
          </a:xfrm>
        </p:spPr>
        <p:txBody>
          <a:bodyPr/>
          <a:lstStyle/>
          <a:p>
            <a:r>
              <a:rPr lang="en-US" dirty="0"/>
              <a:t>Networks are groups of devices running OSPF, ISIS, or BGP together</a:t>
            </a:r>
          </a:p>
          <a:p>
            <a:r>
              <a:rPr lang="en-US" dirty="0"/>
              <a:t>Devices share a common Network tag</a:t>
            </a:r>
          </a:p>
        </p:txBody>
      </p:sp>
      <p:pic>
        <p:nvPicPr>
          <p:cNvPr id="5" name="Picture 4">
            <a:extLst>
              <a:ext uri="{FF2B5EF4-FFF2-40B4-BE49-F238E27FC236}">
                <a16:creationId xmlns:a16="http://schemas.microsoft.com/office/drawing/2014/main" id="{E98B77F6-4B87-6A30-826A-5ABE65B88179}"/>
              </a:ext>
            </a:extLst>
          </p:cNvPr>
          <p:cNvPicPr>
            <a:picLocks noChangeAspect="1"/>
          </p:cNvPicPr>
          <p:nvPr/>
        </p:nvPicPr>
        <p:blipFill>
          <a:blip r:embed="rId2"/>
          <a:stretch>
            <a:fillRect/>
          </a:stretch>
        </p:blipFill>
        <p:spPr>
          <a:xfrm>
            <a:off x="1382232" y="2429629"/>
            <a:ext cx="10203712" cy="4063246"/>
          </a:xfrm>
          <a:prstGeom prst="rect">
            <a:avLst/>
          </a:prstGeom>
        </p:spPr>
      </p:pic>
    </p:spTree>
    <p:extLst>
      <p:ext uri="{BB962C8B-B14F-4D97-AF65-F5344CB8AC3E}">
        <p14:creationId xmlns:p14="http://schemas.microsoft.com/office/powerpoint/2010/main" val="11430709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4321-FC2D-E401-6FAF-0DD512C71DA7}"/>
              </a:ext>
            </a:extLst>
          </p:cNvPr>
          <p:cNvSpPr>
            <a:spLocks noGrp="1"/>
          </p:cNvSpPr>
          <p:nvPr>
            <p:ph type="title"/>
          </p:nvPr>
        </p:nvSpPr>
        <p:spPr/>
        <p:txBody>
          <a:bodyPr/>
          <a:lstStyle/>
          <a:p>
            <a:r>
              <a:rPr lang="en-US" dirty="0"/>
              <a:t>New Capabilities</a:t>
            </a:r>
          </a:p>
        </p:txBody>
      </p:sp>
      <p:sp>
        <p:nvSpPr>
          <p:cNvPr id="3" name="Content Placeholder 2">
            <a:extLst>
              <a:ext uri="{FF2B5EF4-FFF2-40B4-BE49-F238E27FC236}">
                <a16:creationId xmlns:a16="http://schemas.microsoft.com/office/drawing/2014/main" id="{183BDB24-3D78-0911-B703-025E7F799740}"/>
              </a:ext>
            </a:extLst>
          </p:cNvPr>
          <p:cNvSpPr>
            <a:spLocks noGrp="1"/>
          </p:cNvSpPr>
          <p:nvPr>
            <p:ph idx="1"/>
          </p:nvPr>
        </p:nvSpPr>
        <p:spPr>
          <a:xfrm>
            <a:off x="489098" y="1825625"/>
            <a:ext cx="11589488" cy="4351338"/>
          </a:xfrm>
        </p:spPr>
        <p:txBody>
          <a:bodyPr>
            <a:normAutofit/>
          </a:bodyPr>
          <a:lstStyle/>
          <a:p>
            <a:r>
              <a:rPr lang="en-US" dirty="0"/>
              <a:t>Routing between DCs and Campus fabrics or builds stand-alone networks</a:t>
            </a:r>
          </a:p>
          <a:p>
            <a:r>
              <a:rPr lang="en-US" dirty="0"/>
              <a:t>Supports multiple networks that can be routed together, or not</a:t>
            </a:r>
          </a:p>
          <a:p>
            <a:r>
              <a:rPr lang="en-US" dirty="0"/>
              <a:t>Device Roles: Edge Routers, RRs, or Core Router (which can also be  a RRs)</a:t>
            </a:r>
          </a:p>
          <a:p>
            <a:r>
              <a:rPr lang="en-US" dirty="0"/>
              <a:t>Edge Router Domains for pairing 2 routers at a site (</a:t>
            </a:r>
            <a:r>
              <a:rPr lang="en-US" dirty="0" err="1"/>
              <a:t>MLAGed</a:t>
            </a:r>
            <a:r>
              <a:rPr lang="en-US" dirty="0"/>
              <a:t> or not)</a:t>
            </a:r>
          </a:p>
          <a:p>
            <a:r>
              <a:rPr lang="en-US" dirty="0"/>
              <a:t>Supports routed sub-interfaces</a:t>
            </a:r>
          </a:p>
          <a:p>
            <a:r>
              <a:rPr lang="en-US" dirty="0"/>
              <a:t>Optional VXLAN and EVPN iBGP control plane can be enabled</a:t>
            </a:r>
          </a:p>
          <a:p>
            <a:r>
              <a:rPr lang="en-US" dirty="0"/>
              <a:t>EVPN Studio works on top connecting Edge Routers together in the overlay</a:t>
            </a:r>
          </a:p>
          <a:p>
            <a:r>
              <a:rPr lang="en-US" dirty="0"/>
              <a:t>A Core Router cannot be a </a:t>
            </a:r>
            <a:r>
              <a:rPr lang="en-US" dirty="0" err="1"/>
              <a:t>vtep</a:t>
            </a:r>
            <a:r>
              <a:rPr lang="en-US" dirty="0"/>
              <a:t> or part of an </a:t>
            </a:r>
            <a:r>
              <a:rPr lang="en-US" dirty="0" err="1"/>
              <a:t>mlag</a:t>
            </a:r>
            <a:r>
              <a:rPr lang="en-US" dirty="0"/>
              <a:t>, an Edge Router can</a:t>
            </a:r>
          </a:p>
          <a:p>
            <a:endParaRPr lang="en-US" dirty="0"/>
          </a:p>
        </p:txBody>
      </p:sp>
    </p:spTree>
    <p:extLst>
      <p:ext uri="{BB962C8B-B14F-4D97-AF65-F5344CB8AC3E}">
        <p14:creationId xmlns:p14="http://schemas.microsoft.com/office/powerpoint/2010/main" val="38004313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2430448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19043363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9994777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Studios Data file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09792" y="161471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Tree>
    <p:extLst>
      <p:ext uri="{BB962C8B-B14F-4D97-AF65-F5344CB8AC3E}">
        <p14:creationId xmlns:p14="http://schemas.microsoft.com/office/powerpoint/2010/main" val="27751009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79798</TotalTime>
  <Words>7247</Words>
  <Application>Microsoft Macintosh PowerPoint</Application>
  <PresentationFormat>Widescreen</PresentationFormat>
  <Paragraphs>1167</Paragraphs>
  <Slides>104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104</vt:i4>
      </vt:variant>
    </vt:vector>
  </HeadingPairs>
  <TitlesOfParts>
    <vt:vector size="108"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Tagman.py setup</vt:lpstr>
      <vt:lpstr>Interface Configuration Studio setup</vt:lpstr>
      <vt:lpstr>Interface Configuration Studio setup</vt:lpstr>
      <vt:lpstr>Example1 Campus to ISP</vt:lpstr>
      <vt:lpstr>Example1  Campus to ISP BGP and OSPF default route</vt:lpstr>
      <vt:lpstr>PowerPoint Presentation</vt:lpstr>
      <vt:lpstr>Example1 Tags</vt:lpstr>
      <vt:lpstr>Example1 Device Selection</vt:lpstr>
      <vt:lpstr>Example1 Traffic Test</vt:lpstr>
      <vt:lpstr>Example2 Campus to Campus EVPN </vt:lpstr>
      <vt:lpstr>Example2 Campus to Campus EVPN L2 stretch over the routed Core network</vt:lpstr>
      <vt:lpstr>PowerPoint Presentation</vt:lpstr>
      <vt:lpstr>Example2 Tags</vt:lpstr>
      <vt:lpstr>Example2 Device Selection</vt:lpstr>
      <vt:lpstr>Example2 Interface Studio Ports</vt:lpstr>
      <vt:lpstr>Example2 Traffic Test</vt:lpstr>
      <vt:lpstr>Example3 Campus BGP Underlay </vt:lpstr>
      <vt:lpstr>Example3 Campus BGP Underlay L2 stretch over the routed Core network</vt:lpstr>
      <vt:lpstr>Example3 Detail </vt:lpstr>
      <vt:lpstr>Example3 Tags</vt:lpstr>
      <vt:lpstr>Example3 Device Selection</vt:lpstr>
      <vt:lpstr>Example3 Interface Studio Ports</vt:lpstr>
      <vt:lpstr>Example3 Traffic Test</vt:lpstr>
      <vt:lpstr>Example4 DC Gateway Router</vt:lpstr>
      <vt:lpstr>Example4 DC Gateway Router  This example also routes between DCs with OSPF</vt:lpstr>
      <vt:lpstr>Example4 Detail</vt:lpstr>
      <vt:lpstr>Example4 Tags</vt:lpstr>
      <vt:lpstr>Example4 Device Selection</vt:lpstr>
      <vt:lpstr>Example4 Interface Studio Ports</vt:lpstr>
      <vt:lpstr>Example4 Traffic Test</vt:lpstr>
      <vt:lpstr>Example5 BGP DC Interconnect</vt:lpstr>
      <vt:lpstr>Example5 BGP DC Interconnect DCs route to each other in this example</vt:lpstr>
      <vt:lpstr>Example5 Detail</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Campus Switch Stacking</vt:lpstr>
      <vt:lpstr>Example9 Campus Switch Stacking Topology 2 Campus networks and a DC</vt:lpstr>
      <vt:lpstr>PowerPoint Presentation</vt:lpstr>
      <vt:lpstr>Example9 Tags</vt:lpstr>
      <vt:lpstr>Example9 Device Selection</vt:lpstr>
      <vt:lpstr>Example9 Traffic Test</vt:lpstr>
      <vt:lpstr>Example10 EVPN ETREE</vt:lpstr>
      <vt:lpstr>Example10 EVPN ETREE EVPN is used to Stretch L2 to Central FW gateways</vt:lpstr>
      <vt:lpstr>PowerPoint Presentation</vt:lpstr>
      <vt:lpstr>PowerPoint Presentation</vt:lpstr>
      <vt:lpstr>Example10 Tags</vt:lpstr>
      <vt:lpstr>Example10 Device Selection</vt:lpstr>
      <vt:lpstr>Example10 Traffic Test</vt:lpstr>
      <vt:lpstr>Example10 Traffic Test</vt:lpstr>
      <vt:lpstr>Example1 Campus to ISP</vt:lpstr>
      <vt:lpstr>Example2 Campus to Campus EVPN </vt:lpstr>
      <vt:lpstr>Example3 Campus BGP Underlay </vt:lpstr>
      <vt:lpstr>Example4 DC Gateway Router</vt:lpstr>
      <vt:lpstr>Example5 BGP DC Interconnect</vt:lpstr>
      <vt:lpstr>Example6 OSPF on DC Border Leaf</vt:lpstr>
      <vt:lpstr>Example7 DC Border Leaf OSPF per VRF</vt:lpstr>
      <vt:lpstr>Example8 eBGP Routed Enterprise</vt:lpstr>
      <vt:lpstr>Example9 VRF Lite</vt:lpstr>
      <vt:lpstr>Example10 Campus EVPN and L3 to the Edge</vt:lpstr>
      <vt:lpstr>Introducing Enterprise Routing Studio</vt:lpstr>
      <vt:lpstr>Networks</vt:lpstr>
      <vt:lpstr>New Capabilities</vt:lpstr>
      <vt:lpstr>Example1 Campus to ISP</vt:lpstr>
      <vt:lpstr>PowerPoint Presentation</vt:lpstr>
      <vt:lpstr> To import and export Studios Inputs files This is an Alpha feature and needs to be enabled in CV settings. This allows the example files that go with these slides to be uploaded.</vt:lpstr>
      <vt:lpstr>Import Studios Data file</vt:lpstr>
      <vt:lpstr>Example7 DC Border Leaf OSPF per VRF</vt:lpstr>
      <vt:lpstr>PowerPoint Presentation</vt:lpstr>
      <vt:lpstr>10 Pre-built Examples on Github</vt:lpstr>
      <vt:lpstr>Example Data Files and Tags Files</vt:lpstr>
      <vt:lpstr>Example 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1161</cp:revision>
  <dcterms:created xsi:type="dcterms:W3CDTF">2022-04-04T16:45:18Z</dcterms:created>
  <dcterms:modified xsi:type="dcterms:W3CDTF">2022-07-06T17:07:07Z</dcterms:modified>
</cp:coreProperties>
</file>